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14630400" cy="8229600"/>
  <p:notesSz cx="8229600" cy="14630400"/>
  <p:embeddedFontLst>
    <p:embeddedFont>
      <p:font typeface="Gelasio" panose="020B0604020202020204" charset="0"/>
      <p:regular r:id="rId11"/>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43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38" d="100"/>
          <a:sy n="138" d="100"/>
        </p:scale>
        <p:origin x="2310"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38060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302D2C"/>
          </a:solidFill>
          <a:ln/>
        </p:spPr>
      </p:sp>
      <p:sp>
        <p:nvSpPr>
          <p:cNvPr id="3" name="Shape 1"/>
          <p:cNvSpPr/>
          <p:nvPr/>
        </p:nvSpPr>
        <p:spPr>
          <a:xfrm>
            <a:off x="0" y="0"/>
            <a:ext cx="14630400" cy="8229600"/>
          </a:xfrm>
          <a:prstGeom prst="rect">
            <a:avLst/>
          </a:prstGeom>
          <a:solidFill>
            <a:srgbClr val="464342"/>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302D2C"/>
          </a:solidFill>
          <a:ln/>
        </p:spPr>
      </p:sp>
      <p:sp>
        <p:nvSpPr>
          <p:cNvPr id="3" name="Shape 1"/>
          <p:cNvSpPr/>
          <p:nvPr/>
        </p:nvSpPr>
        <p:spPr>
          <a:xfrm>
            <a:off x="0" y="0"/>
            <a:ext cx="14630400" cy="8229600"/>
          </a:xfrm>
          <a:prstGeom prst="rect">
            <a:avLst/>
          </a:prstGeom>
          <a:solidFill>
            <a:srgbClr val="464342"/>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302D2C"/>
          </a:solidFill>
          <a:ln/>
        </p:spPr>
      </p:sp>
      <p:sp>
        <p:nvSpPr>
          <p:cNvPr id="3" name="Shape 1"/>
          <p:cNvSpPr/>
          <p:nvPr/>
        </p:nvSpPr>
        <p:spPr>
          <a:xfrm>
            <a:off x="0" y="0"/>
            <a:ext cx="14630400" cy="8229600"/>
          </a:xfrm>
          <a:prstGeom prst="rect">
            <a:avLst/>
          </a:prstGeom>
          <a:solidFill>
            <a:srgbClr val="464342"/>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302D2C"/>
          </a:solidFill>
          <a:ln/>
        </p:spPr>
      </p:sp>
      <p:sp>
        <p:nvSpPr>
          <p:cNvPr id="3" name="Shape 1"/>
          <p:cNvSpPr/>
          <p:nvPr/>
        </p:nvSpPr>
        <p:spPr>
          <a:xfrm>
            <a:off x="0" y="0"/>
            <a:ext cx="14630400" cy="8229600"/>
          </a:xfrm>
          <a:prstGeom prst="rect">
            <a:avLst/>
          </a:prstGeom>
          <a:solidFill>
            <a:srgbClr val="464342"/>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302D2C"/>
          </a:solidFill>
          <a:ln/>
        </p:spPr>
      </p:sp>
      <p:sp>
        <p:nvSpPr>
          <p:cNvPr id="3" name="Shape 1"/>
          <p:cNvSpPr/>
          <p:nvPr/>
        </p:nvSpPr>
        <p:spPr>
          <a:xfrm>
            <a:off x="0" y="0"/>
            <a:ext cx="14630400" cy="8229600"/>
          </a:xfrm>
          <a:prstGeom prst="rect">
            <a:avLst/>
          </a:prstGeom>
          <a:solidFill>
            <a:srgbClr val="464342"/>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302D2C"/>
          </a:solidFill>
          <a:ln/>
        </p:spPr>
      </p:sp>
      <p:sp>
        <p:nvSpPr>
          <p:cNvPr id="3" name="Shape 1"/>
          <p:cNvSpPr/>
          <p:nvPr/>
        </p:nvSpPr>
        <p:spPr>
          <a:xfrm>
            <a:off x="0" y="0"/>
            <a:ext cx="14630400" cy="8229600"/>
          </a:xfrm>
          <a:prstGeom prst="rect">
            <a:avLst/>
          </a:prstGeom>
          <a:solidFill>
            <a:srgbClr val="464342"/>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302D2C"/>
          </a:solidFill>
          <a:ln/>
        </p:spPr>
      </p:sp>
      <p:sp>
        <p:nvSpPr>
          <p:cNvPr id="3" name="Shape 1"/>
          <p:cNvSpPr/>
          <p:nvPr/>
        </p:nvSpPr>
        <p:spPr>
          <a:xfrm>
            <a:off x="0" y="0"/>
            <a:ext cx="14630400" cy="8229600"/>
          </a:xfrm>
          <a:prstGeom prst="rect">
            <a:avLst/>
          </a:prstGeom>
          <a:solidFill>
            <a:srgbClr val="464342"/>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302D2C"/>
          </a:solidFill>
          <a:ln/>
        </p:spPr>
      </p:sp>
      <p:sp>
        <p:nvSpPr>
          <p:cNvPr id="3" name="Shape 1"/>
          <p:cNvSpPr/>
          <p:nvPr/>
        </p:nvSpPr>
        <p:spPr>
          <a:xfrm>
            <a:off x="0" y="0"/>
            <a:ext cx="14630400" cy="8229600"/>
          </a:xfrm>
          <a:prstGeom prst="rect">
            <a:avLst/>
          </a:prstGeom>
          <a:solidFill>
            <a:srgbClr val="464342"/>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93790" y="1503640"/>
            <a:ext cx="5670590" cy="708779"/>
          </a:xfrm>
          <a:prstGeom prst="rect">
            <a:avLst/>
          </a:prstGeom>
          <a:noFill/>
          <a:ln/>
        </p:spPr>
        <p:txBody>
          <a:bodyPr wrap="none" lIns="0" tIns="0" rIns="0" bIns="0" rtlCol="0" anchor="t"/>
          <a:lstStyle/>
          <a:p>
            <a:pPr marL="0" indent="0" algn="l">
              <a:lnSpc>
                <a:spcPts val="5550"/>
              </a:lnSpc>
              <a:buNone/>
            </a:pPr>
            <a:r>
              <a:rPr lang="en-US" sz="4450" dirty="0">
                <a:solidFill>
                  <a:srgbClr val="D8B6A4"/>
                </a:solidFill>
                <a:latin typeface="Gelasio" pitchFamily="34" charset="0"/>
                <a:ea typeface="Gelasio" pitchFamily="34" charset="-122"/>
                <a:cs typeface="Gelasio" pitchFamily="34" charset="-120"/>
              </a:rPr>
              <a:t>Projet Solution Web</a:t>
            </a:r>
            <a:endParaRPr lang="en-US" sz="4450" dirty="0"/>
          </a:p>
        </p:txBody>
      </p:sp>
      <p:sp>
        <p:nvSpPr>
          <p:cNvPr id="4" name="Text 1"/>
          <p:cNvSpPr/>
          <p:nvPr/>
        </p:nvSpPr>
        <p:spPr>
          <a:xfrm>
            <a:off x="793790" y="2552581"/>
            <a:ext cx="7556421" cy="1814513"/>
          </a:xfrm>
          <a:prstGeom prst="rect">
            <a:avLst/>
          </a:prstGeom>
          <a:noFill/>
          <a:ln/>
        </p:spPr>
        <p:txBody>
          <a:bodyPr wrap="square" lIns="0" tIns="0" rIns="0" bIns="0" rtlCol="0" anchor="t"/>
          <a:lstStyle/>
          <a:p>
            <a:pPr marL="0" indent="0" algn="l">
              <a:lnSpc>
                <a:spcPts val="2850"/>
              </a:lnSpc>
              <a:buNone/>
            </a:pPr>
            <a:r>
              <a:rPr lang="en-US" sz="1750" dirty="0">
                <a:solidFill>
                  <a:srgbClr val="C9C2C0"/>
                </a:solidFill>
                <a:latin typeface="Gelasio" pitchFamily="34" charset="0"/>
                <a:ea typeface="Gelasio" pitchFamily="34" charset="-122"/>
                <a:cs typeface="Gelasio" pitchFamily="34" charset="-120"/>
              </a:rPr>
              <a:t>Notre projet vise à développer un service web permettant aux utilisateurs d'envoyer et de gérer des livrables sous forme de fichiers ZIP et PowerPoint. Ce service repose sur les technologies HTML, CSS et PHP et se veut entièrement responsive, garantissant une compatibilité optimale avec tous types d'écrans et d'appareils.</a:t>
            </a:r>
            <a:endParaRPr lang="en-US" sz="1750" dirty="0"/>
          </a:p>
        </p:txBody>
      </p:sp>
      <p:sp>
        <p:nvSpPr>
          <p:cNvPr id="5" name="Text 2"/>
          <p:cNvSpPr/>
          <p:nvPr/>
        </p:nvSpPr>
        <p:spPr>
          <a:xfrm>
            <a:off x="793790" y="4622244"/>
            <a:ext cx="7556421" cy="1451610"/>
          </a:xfrm>
          <a:prstGeom prst="rect">
            <a:avLst/>
          </a:prstGeom>
          <a:noFill/>
          <a:ln/>
        </p:spPr>
        <p:txBody>
          <a:bodyPr wrap="square" lIns="0" tIns="0" rIns="0" bIns="0" rtlCol="0" anchor="t"/>
          <a:lstStyle/>
          <a:p>
            <a:pPr marL="0" indent="0" algn="l">
              <a:lnSpc>
                <a:spcPts val="2850"/>
              </a:lnSpc>
              <a:buNone/>
            </a:pPr>
            <a:r>
              <a:rPr lang="en-US" sz="1750" dirty="0">
                <a:solidFill>
                  <a:srgbClr val="C9C2C0"/>
                </a:solidFill>
                <a:latin typeface="Gelasio" pitchFamily="34" charset="0"/>
                <a:ea typeface="Gelasio" pitchFamily="34" charset="-122"/>
                <a:cs typeface="Gelasio" pitchFamily="34" charset="-120"/>
              </a:rPr>
              <a:t>L'application est composée de deux interfaces distinctes : une interface utilisateur pour naviguer dans l'arborescence des dossiers et envoyer des fichiers, et une interface d'administration offrant des fonctionnalités complètes de gestion des dossiers.</a:t>
            </a:r>
            <a:endParaRPr lang="en-US" sz="1750" dirty="0"/>
          </a:p>
        </p:txBody>
      </p:sp>
      <p:sp>
        <p:nvSpPr>
          <p:cNvPr id="9" name="Rectangle 8">
            <a:extLst>
              <a:ext uri="{FF2B5EF4-FFF2-40B4-BE49-F238E27FC236}">
                <a16:creationId xmlns:a16="http://schemas.microsoft.com/office/drawing/2014/main" id="{A99A50D4-CB01-83AB-91D1-A5083DEB295C}"/>
              </a:ext>
            </a:extLst>
          </p:cNvPr>
          <p:cNvSpPr/>
          <p:nvPr/>
        </p:nvSpPr>
        <p:spPr>
          <a:xfrm>
            <a:off x="1551708" y="6567055"/>
            <a:ext cx="2085109" cy="845127"/>
          </a:xfrm>
          <a:prstGeom prst="rect">
            <a:avLst/>
          </a:prstGeom>
          <a:solidFill>
            <a:srgbClr val="4643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rgbClr val="46434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37235" y="579596"/>
            <a:ext cx="6196608" cy="658178"/>
          </a:xfrm>
          <a:prstGeom prst="rect">
            <a:avLst/>
          </a:prstGeom>
          <a:noFill/>
          <a:ln/>
        </p:spPr>
        <p:txBody>
          <a:bodyPr wrap="none" lIns="0" tIns="0" rIns="0" bIns="0" rtlCol="0" anchor="t"/>
          <a:lstStyle/>
          <a:p>
            <a:pPr marL="0" indent="0" algn="l">
              <a:lnSpc>
                <a:spcPts val="5150"/>
              </a:lnSpc>
              <a:buNone/>
            </a:pPr>
            <a:r>
              <a:rPr lang="en-US" sz="4100" dirty="0">
                <a:solidFill>
                  <a:srgbClr val="D8B6A4"/>
                </a:solidFill>
                <a:latin typeface="Gelasio" pitchFamily="34" charset="0"/>
                <a:ea typeface="Gelasio" pitchFamily="34" charset="-122"/>
                <a:cs typeface="Gelasio" pitchFamily="34" charset="-120"/>
              </a:rPr>
              <a:t>Problématique et Objectifs</a:t>
            </a:r>
            <a:endParaRPr lang="en-US" sz="4100" dirty="0"/>
          </a:p>
        </p:txBody>
      </p:sp>
      <p:sp>
        <p:nvSpPr>
          <p:cNvPr id="4" name="Shape 1"/>
          <p:cNvSpPr/>
          <p:nvPr/>
        </p:nvSpPr>
        <p:spPr>
          <a:xfrm>
            <a:off x="737235" y="1790581"/>
            <a:ext cx="473869" cy="473869"/>
          </a:xfrm>
          <a:prstGeom prst="roundRect">
            <a:avLst>
              <a:gd name="adj" fmla="val 6668"/>
            </a:avLst>
          </a:prstGeom>
          <a:solidFill>
            <a:srgbClr val="373433"/>
          </a:solidFill>
          <a:ln/>
        </p:spPr>
        <p:txBody>
          <a:bodyPr/>
          <a:lstStyle/>
          <a:p>
            <a:endParaRPr lang="fr-FR"/>
          </a:p>
        </p:txBody>
      </p:sp>
      <p:pic>
        <p:nvPicPr>
          <p:cNvPr id="5" name="Image 1" descr="preencoded.png"/>
          <p:cNvPicPr>
            <a:picLocks noChangeAspect="1"/>
          </p:cNvPicPr>
          <p:nvPr/>
        </p:nvPicPr>
        <p:blipFill>
          <a:blip r:embed="rId4"/>
          <a:stretch>
            <a:fillRect/>
          </a:stretch>
        </p:blipFill>
        <p:spPr>
          <a:xfrm>
            <a:off x="816233" y="1830050"/>
            <a:ext cx="315873" cy="394930"/>
          </a:xfrm>
          <a:prstGeom prst="rect">
            <a:avLst/>
          </a:prstGeom>
        </p:spPr>
      </p:pic>
      <p:sp>
        <p:nvSpPr>
          <p:cNvPr id="6" name="Text 2"/>
          <p:cNvSpPr/>
          <p:nvPr/>
        </p:nvSpPr>
        <p:spPr>
          <a:xfrm>
            <a:off x="1421725" y="1790581"/>
            <a:ext cx="2632948" cy="328970"/>
          </a:xfrm>
          <a:prstGeom prst="rect">
            <a:avLst/>
          </a:prstGeom>
          <a:noFill/>
          <a:ln/>
        </p:spPr>
        <p:txBody>
          <a:bodyPr wrap="none" lIns="0" tIns="0" rIns="0" bIns="0" rtlCol="0" anchor="t"/>
          <a:lstStyle/>
          <a:p>
            <a:pPr marL="0" indent="0" algn="l">
              <a:lnSpc>
                <a:spcPts val="2550"/>
              </a:lnSpc>
              <a:buNone/>
            </a:pPr>
            <a:r>
              <a:rPr lang="en-US" sz="2050" dirty="0">
                <a:solidFill>
                  <a:srgbClr val="C9C2C0"/>
                </a:solidFill>
                <a:latin typeface="Gelasio" pitchFamily="34" charset="0"/>
                <a:ea typeface="Gelasio" pitchFamily="34" charset="-122"/>
                <a:cs typeface="Gelasio" pitchFamily="34" charset="-120"/>
              </a:rPr>
              <a:t>Problématique</a:t>
            </a:r>
            <a:endParaRPr lang="en-US" sz="2050" dirty="0"/>
          </a:p>
        </p:txBody>
      </p:sp>
      <p:sp>
        <p:nvSpPr>
          <p:cNvPr id="7" name="Text 3"/>
          <p:cNvSpPr/>
          <p:nvPr/>
        </p:nvSpPr>
        <p:spPr>
          <a:xfrm>
            <a:off x="1421725" y="2245876"/>
            <a:ext cx="6985040" cy="673894"/>
          </a:xfrm>
          <a:prstGeom prst="rect">
            <a:avLst/>
          </a:prstGeom>
          <a:noFill/>
          <a:ln/>
        </p:spPr>
        <p:txBody>
          <a:bodyPr wrap="square" lIns="0" tIns="0" rIns="0" bIns="0" rtlCol="0" anchor="t"/>
          <a:lstStyle/>
          <a:p>
            <a:pPr marL="0" indent="0" algn="l">
              <a:lnSpc>
                <a:spcPts val="2650"/>
              </a:lnSpc>
              <a:buNone/>
            </a:pPr>
            <a:r>
              <a:rPr lang="en-US" sz="1650" dirty="0">
                <a:solidFill>
                  <a:srgbClr val="C9C2C0"/>
                </a:solidFill>
                <a:latin typeface="Gelasio" pitchFamily="34" charset="0"/>
                <a:ea typeface="Gelasio" pitchFamily="34" charset="-122"/>
                <a:cs typeface="Gelasio" pitchFamily="34" charset="-120"/>
              </a:rPr>
              <a:t>Comment optimiser le rendu des devoirs entre élèves et intervenant de façon plus fluide ?</a:t>
            </a:r>
            <a:endParaRPr lang="en-US" sz="1650" dirty="0"/>
          </a:p>
        </p:txBody>
      </p:sp>
      <p:sp>
        <p:nvSpPr>
          <p:cNvPr id="8" name="Shape 4"/>
          <p:cNvSpPr/>
          <p:nvPr/>
        </p:nvSpPr>
        <p:spPr>
          <a:xfrm>
            <a:off x="737235" y="3367326"/>
            <a:ext cx="473869" cy="473869"/>
          </a:xfrm>
          <a:prstGeom prst="roundRect">
            <a:avLst>
              <a:gd name="adj" fmla="val 6668"/>
            </a:avLst>
          </a:prstGeom>
          <a:solidFill>
            <a:srgbClr val="373433"/>
          </a:solidFill>
          <a:ln/>
        </p:spPr>
        <p:txBody>
          <a:bodyPr/>
          <a:lstStyle/>
          <a:p>
            <a:endParaRPr lang="fr-FR"/>
          </a:p>
        </p:txBody>
      </p:sp>
      <p:pic>
        <p:nvPicPr>
          <p:cNvPr id="9" name="Image 2" descr="preencoded.png"/>
          <p:cNvPicPr>
            <a:picLocks noChangeAspect="1"/>
          </p:cNvPicPr>
          <p:nvPr/>
        </p:nvPicPr>
        <p:blipFill>
          <a:blip r:embed="rId5"/>
          <a:stretch>
            <a:fillRect/>
          </a:stretch>
        </p:blipFill>
        <p:spPr>
          <a:xfrm>
            <a:off x="816233" y="3406795"/>
            <a:ext cx="315873" cy="394930"/>
          </a:xfrm>
          <a:prstGeom prst="rect">
            <a:avLst/>
          </a:prstGeom>
        </p:spPr>
      </p:pic>
      <p:sp>
        <p:nvSpPr>
          <p:cNvPr id="10" name="Text 5"/>
          <p:cNvSpPr/>
          <p:nvPr/>
        </p:nvSpPr>
        <p:spPr>
          <a:xfrm>
            <a:off x="1421725" y="3367326"/>
            <a:ext cx="2632948" cy="328970"/>
          </a:xfrm>
          <a:prstGeom prst="rect">
            <a:avLst/>
          </a:prstGeom>
          <a:noFill/>
          <a:ln/>
        </p:spPr>
        <p:txBody>
          <a:bodyPr wrap="none" lIns="0" tIns="0" rIns="0" bIns="0" rtlCol="0" anchor="t"/>
          <a:lstStyle/>
          <a:p>
            <a:pPr marL="0" indent="0" algn="l">
              <a:lnSpc>
                <a:spcPts val="2550"/>
              </a:lnSpc>
              <a:buNone/>
            </a:pPr>
            <a:r>
              <a:rPr lang="en-US" sz="2050" dirty="0">
                <a:solidFill>
                  <a:srgbClr val="C9C2C0"/>
                </a:solidFill>
                <a:latin typeface="Gelasio" pitchFamily="34" charset="0"/>
                <a:ea typeface="Gelasio" pitchFamily="34" charset="-122"/>
                <a:cs typeface="Gelasio" pitchFamily="34" charset="-120"/>
              </a:rPr>
              <a:t>Gestion des livrables</a:t>
            </a:r>
            <a:endParaRPr lang="en-US" sz="2050" dirty="0"/>
          </a:p>
        </p:txBody>
      </p:sp>
      <p:sp>
        <p:nvSpPr>
          <p:cNvPr id="11" name="Text 6"/>
          <p:cNvSpPr/>
          <p:nvPr/>
        </p:nvSpPr>
        <p:spPr>
          <a:xfrm>
            <a:off x="1421725" y="3822621"/>
            <a:ext cx="6985040" cy="673894"/>
          </a:xfrm>
          <a:prstGeom prst="rect">
            <a:avLst/>
          </a:prstGeom>
          <a:noFill/>
          <a:ln/>
        </p:spPr>
        <p:txBody>
          <a:bodyPr wrap="square" lIns="0" tIns="0" rIns="0" bIns="0" rtlCol="0" anchor="t"/>
          <a:lstStyle/>
          <a:p>
            <a:pPr marL="0" indent="0" algn="l">
              <a:lnSpc>
                <a:spcPts val="2650"/>
              </a:lnSpc>
              <a:buNone/>
            </a:pPr>
            <a:r>
              <a:rPr lang="en-US" sz="1650" dirty="0">
                <a:solidFill>
                  <a:srgbClr val="C9C2C0"/>
                </a:solidFill>
                <a:latin typeface="Gelasio" pitchFamily="34" charset="0"/>
                <a:ea typeface="Gelasio" pitchFamily="34" charset="-122"/>
                <a:cs typeface="Gelasio" pitchFamily="34" charset="-120"/>
              </a:rPr>
              <a:t>Organisation des fichiers par catégories pour un accès simplifié et une meilleure organisation</a:t>
            </a:r>
            <a:endParaRPr lang="en-US" sz="1650" dirty="0"/>
          </a:p>
        </p:txBody>
      </p:sp>
      <p:sp>
        <p:nvSpPr>
          <p:cNvPr id="12" name="Shape 7"/>
          <p:cNvSpPr/>
          <p:nvPr/>
        </p:nvSpPr>
        <p:spPr>
          <a:xfrm>
            <a:off x="737235" y="4944070"/>
            <a:ext cx="473869" cy="473869"/>
          </a:xfrm>
          <a:prstGeom prst="roundRect">
            <a:avLst>
              <a:gd name="adj" fmla="val 6668"/>
            </a:avLst>
          </a:prstGeom>
          <a:solidFill>
            <a:srgbClr val="373433"/>
          </a:solidFill>
          <a:ln/>
        </p:spPr>
        <p:txBody>
          <a:bodyPr/>
          <a:lstStyle/>
          <a:p>
            <a:endParaRPr lang="fr-FR"/>
          </a:p>
        </p:txBody>
      </p:sp>
      <p:pic>
        <p:nvPicPr>
          <p:cNvPr id="13" name="Image 3" descr="preencoded.png"/>
          <p:cNvPicPr>
            <a:picLocks noChangeAspect="1"/>
          </p:cNvPicPr>
          <p:nvPr/>
        </p:nvPicPr>
        <p:blipFill>
          <a:blip r:embed="rId6"/>
          <a:stretch>
            <a:fillRect/>
          </a:stretch>
        </p:blipFill>
        <p:spPr>
          <a:xfrm>
            <a:off x="816233" y="4983540"/>
            <a:ext cx="315873" cy="394930"/>
          </a:xfrm>
          <a:prstGeom prst="rect">
            <a:avLst/>
          </a:prstGeom>
        </p:spPr>
      </p:pic>
      <p:sp>
        <p:nvSpPr>
          <p:cNvPr id="14" name="Text 8"/>
          <p:cNvSpPr/>
          <p:nvPr/>
        </p:nvSpPr>
        <p:spPr>
          <a:xfrm>
            <a:off x="1421725" y="4944070"/>
            <a:ext cx="2632948" cy="328970"/>
          </a:xfrm>
          <a:prstGeom prst="rect">
            <a:avLst/>
          </a:prstGeom>
          <a:noFill/>
          <a:ln/>
        </p:spPr>
        <p:txBody>
          <a:bodyPr wrap="none" lIns="0" tIns="0" rIns="0" bIns="0" rtlCol="0" anchor="t"/>
          <a:lstStyle/>
          <a:p>
            <a:pPr marL="0" indent="0" algn="l">
              <a:lnSpc>
                <a:spcPts val="2550"/>
              </a:lnSpc>
              <a:buNone/>
            </a:pPr>
            <a:r>
              <a:rPr lang="en-US" sz="2050" dirty="0">
                <a:solidFill>
                  <a:srgbClr val="C9C2C0"/>
                </a:solidFill>
                <a:latin typeface="Gelasio" pitchFamily="34" charset="0"/>
                <a:ea typeface="Gelasio" pitchFamily="34" charset="-122"/>
                <a:cs typeface="Gelasio" pitchFamily="34" charset="-120"/>
              </a:rPr>
              <a:t>Sécurisation</a:t>
            </a:r>
            <a:endParaRPr lang="en-US" sz="2050" dirty="0"/>
          </a:p>
        </p:txBody>
      </p:sp>
      <p:sp>
        <p:nvSpPr>
          <p:cNvPr id="15" name="Text 9"/>
          <p:cNvSpPr/>
          <p:nvPr/>
        </p:nvSpPr>
        <p:spPr>
          <a:xfrm>
            <a:off x="1421725" y="5399365"/>
            <a:ext cx="6985040" cy="673894"/>
          </a:xfrm>
          <a:prstGeom prst="rect">
            <a:avLst/>
          </a:prstGeom>
          <a:noFill/>
          <a:ln/>
        </p:spPr>
        <p:txBody>
          <a:bodyPr wrap="square" lIns="0" tIns="0" rIns="0" bIns="0" rtlCol="0" anchor="t"/>
          <a:lstStyle/>
          <a:p>
            <a:pPr marL="0" indent="0" algn="l">
              <a:lnSpc>
                <a:spcPts val="2650"/>
              </a:lnSpc>
              <a:buNone/>
            </a:pPr>
            <a:r>
              <a:rPr lang="en-US" sz="1650" dirty="0">
                <a:solidFill>
                  <a:srgbClr val="C9C2C0"/>
                </a:solidFill>
                <a:latin typeface="Gelasio" pitchFamily="34" charset="0"/>
                <a:ea typeface="Gelasio" pitchFamily="34" charset="-122"/>
                <a:cs typeface="Gelasio" pitchFamily="34" charset="-120"/>
              </a:rPr>
              <a:t>Restriction aux formats ZIP et PPTX pour garantir la compatibilité et la sécurité des fichiers</a:t>
            </a:r>
            <a:endParaRPr lang="en-US" sz="1650" dirty="0"/>
          </a:p>
        </p:txBody>
      </p:sp>
      <p:sp>
        <p:nvSpPr>
          <p:cNvPr id="16" name="Shape 10"/>
          <p:cNvSpPr/>
          <p:nvPr/>
        </p:nvSpPr>
        <p:spPr>
          <a:xfrm>
            <a:off x="737235" y="6520815"/>
            <a:ext cx="473869" cy="473869"/>
          </a:xfrm>
          <a:prstGeom prst="roundRect">
            <a:avLst>
              <a:gd name="adj" fmla="val 6668"/>
            </a:avLst>
          </a:prstGeom>
          <a:solidFill>
            <a:srgbClr val="373433"/>
          </a:solidFill>
          <a:ln/>
        </p:spPr>
        <p:txBody>
          <a:bodyPr/>
          <a:lstStyle/>
          <a:p>
            <a:endParaRPr lang="fr-FR"/>
          </a:p>
        </p:txBody>
      </p:sp>
      <p:pic>
        <p:nvPicPr>
          <p:cNvPr id="17" name="Image 4" descr="preencoded.png"/>
          <p:cNvPicPr>
            <a:picLocks noChangeAspect="1"/>
          </p:cNvPicPr>
          <p:nvPr/>
        </p:nvPicPr>
        <p:blipFill>
          <a:blip r:embed="rId7"/>
          <a:stretch>
            <a:fillRect/>
          </a:stretch>
        </p:blipFill>
        <p:spPr>
          <a:xfrm>
            <a:off x="816233" y="6560284"/>
            <a:ext cx="315873" cy="394930"/>
          </a:xfrm>
          <a:prstGeom prst="rect">
            <a:avLst/>
          </a:prstGeom>
        </p:spPr>
      </p:pic>
      <p:sp>
        <p:nvSpPr>
          <p:cNvPr id="18" name="Text 11"/>
          <p:cNvSpPr/>
          <p:nvPr/>
        </p:nvSpPr>
        <p:spPr>
          <a:xfrm>
            <a:off x="1421725" y="6520815"/>
            <a:ext cx="2632948" cy="328970"/>
          </a:xfrm>
          <a:prstGeom prst="rect">
            <a:avLst/>
          </a:prstGeom>
          <a:noFill/>
          <a:ln/>
        </p:spPr>
        <p:txBody>
          <a:bodyPr wrap="none" lIns="0" tIns="0" rIns="0" bIns="0" rtlCol="0" anchor="t"/>
          <a:lstStyle/>
          <a:p>
            <a:pPr marL="0" indent="0" algn="l">
              <a:lnSpc>
                <a:spcPts val="2550"/>
              </a:lnSpc>
              <a:buNone/>
            </a:pPr>
            <a:r>
              <a:rPr lang="en-US" sz="2050" dirty="0">
                <a:solidFill>
                  <a:srgbClr val="C9C2C0"/>
                </a:solidFill>
                <a:latin typeface="Gelasio" pitchFamily="34" charset="0"/>
                <a:ea typeface="Gelasio" pitchFamily="34" charset="-122"/>
                <a:cs typeface="Gelasio" pitchFamily="34" charset="-120"/>
              </a:rPr>
              <a:t>Interface intuitive</a:t>
            </a:r>
            <a:endParaRPr lang="en-US" sz="2050" dirty="0"/>
          </a:p>
        </p:txBody>
      </p:sp>
      <p:sp>
        <p:nvSpPr>
          <p:cNvPr id="19" name="Text 12"/>
          <p:cNvSpPr/>
          <p:nvPr/>
        </p:nvSpPr>
        <p:spPr>
          <a:xfrm>
            <a:off x="1421725" y="6976110"/>
            <a:ext cx="6985040" cy="673894"/>
          </a:xfrm>
          <a:prstGeom prst="rect">
            <a:avLst/>
          </a:prstGeom>
          <a:noFill/>
          <a:ln/>
        </p:spPr>
        <p:txBody>
          <a:bodyPr wrap="square" lIns="0" tIns="0" rIns="0" bIns="0" rtlCol="0" anchor="t"/>
          <a:lstStyle/>
          <a:p>
            <a:pPr marL="0" indent="0" algn="l">
              <a:lnSpc>
                <a:spcPts val="2650"/>
              </a:lnSpc>
              <a:buNone/>
            </a:pPr>
            <a:r>
              <a:rPr lang="en-US" sz="1650" dirty="0">
                <a:solidFill>
                  <a:srgbClr val="C9C2C0"/>
                </a:solidFill>
                <a:latin typeface="Gelasio" pitchFamily="34" charset="0"/>
                <a:ea typeface="Gelasio" pitchFamily="34" charset="-122"/>
                <a:cs typeface="Gelasio" pitchFamily="34" charset="-120"/>
              </a:rPr>
              <a:t>Expérience utilisateur simplifiée pour faciliter l'envoi et la gestion des fichiers</a:t>
            </a:r>
            <a:endParaRPr lang="en-US" sz="16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793790" y="787837"/>
            <a:ext cx="5670590" cy="708779"/>
          </a:xfrm>
          <a:prstGeom prst="rect">
            <a:avLst/>
          </a:prstGeom>
          <a:noFill/>
          <a:ln/>
        </p:spPr>
        <p:txBody>
          <a:bodyPr wrap="none" lIns="0" tIns="0" rIns="0" bIns="0" rtlCol="0" anchor="t"/>
          <a:lstStyle/>
          <a:p>
            <a:pPr marL="0" indent="0" algn="l">
              <a:lnSpc>
                <a:spcPts val="5550"/>
              </a:lnSpc>
              <a:buNone/>
            </a:pPr>
            <a:r>
              <a:rPr lang="en-US" sz="4450" dirty="0">
                <a:solidFill>
                  <a:srgbClr val="D8B6A4"/>
                </a:solidFill>
                <a:latin typeface="Gelasio" pitchFamily="34" charset="0"/>
                <a:ea typeface="Gelasio" pitchFamily="34" charset="-122"/>
                <a:cs typeface="Gelasio" pitchFamily="34" charset="-120"/>
              </a:rPr>
              <a:t>Architecture du Projet</a:t>
            </a:r>
            <a:endParaRPr lang="en-US" sz="4450" dirty="0"/>
          </a:p>
        </p:txBody>
      </p:sp>
      <p:sp>
        <p:nvSpPr>
          <p:cNvPr id="3" name="Shape 1"/>
          <p:cNvSpPr/>
          <p:nvPr/>
        </p:nvSpPr>
        <p:spPr>
          <a:xfrm>
            <a:off x="793790" y="1950244"/>
            <a:ext cx="2173724" cy="1306949"/>
          </a:xfrm>
          <a:prstGeom prst="roundRect">
            <a:avLst>
              <a:gd name="adj" fmla="val 2603"/>
            </a:avLst>
          </a:prstGeom>
          <a:solidFill>
            <a:srgbClr val="373433"/>
          </a:solidFill>
          <a:ln/>
        </p:spPr>
        <p:txBody>
          <a:bodyPr/>
          <a:lstStyle/>
          <a:p>
            <a:endParaRPr lang="fr-FR"/>
          </a:p>
        </p:txBody>
      </p:sp>
      <p:pic>
        <p:nvPicPr>
          <p:cNvPr id="4" name="Image 0" descr="preencoded.png"/>
          <p:cNvPicPr>
            <a:picLocks noChangeAspect="1"/>
          </p:cNvPicPr>
          <p:nvPr/>
        </p:nvPicPr>
        <p:blipFill>
          <a:blip r:embed="rId3"/>
          <a:stretch>
            <a:fillRect/>
          </a:stretch>
        </p:blipFill>
        <p:spPr>
          <a:xfrm>
            <a:off x="1721167" y="2404348"/>
            <a:ext cx="318968" cy="398621"/>
          </a:xfrm>
          <a:prstGeom prst="rect">
            <a:avLst/>
          </a:prstGeom>
        </p:spPr>
      </p:pic>
      <p:sp>
        <p:nvSpPr>
          <p:cNvPr id="5" name="Text 2"/>
          <p:cNvSpPr/>
          <p:nvPr/>
        </p:nvSpPr>
        <p:spPr>
          <a:xfrm>
            <a:off x="3194328" y="2177058"/>
            <a:ext cx="3522107" cy="354330"/>
          </a:xfrm>
          <a:prstGeom prst="rect">
            <a:avLst/>
          </a:prstGeom>
          <a:noFill/>
          <a:ln/>
        </p:spPr>
        <p:txBody>
          <a:bodyPr wrap="none" lIns="0" tIns="0" rIns="0" bIns="0" rtlCol="0" anchor="t"/>
          <a:lstStyle/>
          <a:p>
            <a:pPr marL="0" indent="0" algn="l">
              <a:lnSpc>
                <a:spcPts val="2750"/>
              </a:lnSpc>
              <a:buNone/>
            </a:pPr>
            <a:r>
              <a:rPr lang="en-US" sz="2200" dirty="0">
                <a:solidFill>
                  <a:srgbClr val="C9C2C0"/>
                </a:solidFill>
                <a:latin typeface="Gelasio" pitchFamily="34" charset="0"/>
                <a:ea typeface="Gelasio" pitchFamily="34" charset="-122"/>
                <a:cs typeface="Gelasio" pitchFamily="34" charset="-120"/>
              </a:rPr>
              <a:t>Conception de l'architecture</a:t>
            </a:r>
            <a:endParaRPr lang="en-US" sz="2200" dirty="0"/>
          </a:p>
        </p:txBody>
      </p:sp>
      <p:sp>
        <p:nvSpPr>
          <p:cNvPr id="6" name="Text 3"/>
          <p:cNvSpPr/>
          <p:nvPr/>
        </p:nvSpPr>
        <p:spPr>
          <a:xfrm>
            <a:off x="3194328" y="2667476"/>
            <a:ext cx="4970264" cy="362903"/>
          </a:xfrm>
          <a:prstGeom prst="rect">
            <a:avLst/>
          </a:prstGeom>
          <a:noFill/>
          <a:ln/>
        </p:spPr>
        <p:txBody>
          <a:bodyPr wrap="none" lIns="0" tIns="0" rIns="0" bIns="0" rtlCol="0" anchor="t"/>
          <a:lstStyle/>
          <a:p>
            <a:pPr marL="0" indent="0" algn="l">
              <a:lnSpc>
                <a:spcPts val="2850"/>
              </a:lnSpc>
              <a:buNone/>
            </a:pPr>
            <a:r>
              <a:rPr lang="en-US" sz="1750" dirty="0">
                <a:solidFill>
                  <a:srgbClr val="C9C2C0"/>
                </a:solidFill>
                <a:latin typeface="Gelasio" pitchFamily="34" charset="0"/>
                <a:ea typeface="Gelasio" pitchFamily="34" charset="-122"/>
                <a:cs typeface="Gelasio" pitchFamily="34" charset="-120"/>
              </a:rPr>
              <a:t>Organisation structurée des fichiers et répertoires</a:t>
            </a:r>
            <a:endParaRPr lang="en-US" sz="1750" dirty="0"/>
          </a:p>
        </p:txBody>
      </p:sp>
      <p:sp>
        <p:nvSpPr>
          <p:cNvPr id="7" name="Shape 4"/>
          <p:cNvSpPr/>
          <p:nvPr/>
        </p:nvSpPr>
        <p:spPr>
          <a:xfrm>
            <a:off x="3080861" y="3241953"/>
            <a:ext cx="10642402" cy="15240"/>
          </a:xfrm>
          <a:prstGeom prst="roundRect">
            <a:avLst>
              <a:gd name="adj" fmla="val 223256"/>
            </a:avLst>
          </a:prstGeom>
          <a:solidFill>
            <a:srgbClr val="504D4C"/>
          </a:solidFill>
          <a:ln/>
        </p:spPr>
        <p:txBody>
          <a:bodyPr/>
          <a:lstStyle/>
          <a:p>
            <a:endParaRPr lang="fr-FR"/>
          </a:p>
        </p:txBody>
      </p:sp>
      <p:sp>
        <p:nvSpPr>
          <p:cNvPr id="8" name="Shape 5"/>
          <p:cNvSpPr/>
          <p:nvPr/>
        </p:nvSpPr>
        <p:spPr>
          <a:xfrm>
            <a:off x="793790" y="3370540"/>
            <a:ext cx="4347567" cy="1306949"/>
          </a:xfrm>
          <a:prstGeom prst="roundRect">
            <a:avLst>
              <a:gd name="adj" fmla="val 2603"/>
            </a:avLst>
          </a:prstGeom>
          <a:solidFill>
            <a:srgbClr val="373433"/>
          </a:solidFill>
          <a:ln/>
        </p:spPr>
        <p:txBody>
          <a:bodyPr/>
          <a:lstStyle/>
          <a:p>
            <a:endParaRPr lang="fr-FR"/>
          </a:p>
        </p:txBody>
      </p:sp>
      <p:pic>
        <p:nvPicPr>
          <p:cNvPr id="9" name="Image 1" descr="preencoded.png"/>
          <p:cNvPicPr>
            <a:picLocks noChangeAspect="1"/>
          </p:cNvPicPr>
          <p:nvPr/>
        </p:nvPicPr>
        <p:blipFill>
          <a:blip r:embed="rId4"/>
          <a:stretch>
            <a:fillRect/>
          </a:stretch>
        </p:blipFill>
        <p:spPr>
          <a:xfrm>
            <a:off x="2808089" y="3824645"/>
            <a:ext cx="318968" cy="398621"/>
          </a:xfrm>
          <a:prstGeom prst="rect">
            <a:avLst/>
          </a:prstGeom>
        </p:spPr>
      </p:pic>
      <p:sp>
        <p:nvSpPr>
          <p:cNvPr id="10" name="Text 6"/>
          <p:cNvSpPr/>
          <p:nvPr/>
        </p:nvSpPr>
        <p:spPr>
          <a:xfrm>
            <a:off x="5368171" y="3597354"/>
            <a:ext cx="3756660" cy="354330"/>
          </a:xfrm>
          <a:prstGeom prst="rect">
            <a:avLst/>
          </a:prstGeom>
          <a:noFill/>
          <a:ln/>
        </p:spPr>
        <p:txBody>
          <a:bodyPr wrap="none" lIns="0" tIns="0" rIns="0" bIns="0" rtlCol="0" anchor="t"/>
          <a:lstStyle/>
          <a:p>
            <a:pPr marL="0" indent="0" algn="l">
              <a:lnSpc>
                <a:spcPts val="2750"/>
              </a:lnSpc>
              <a:buNone/>
            </a:pPr>
            <a:r>
              <a:rPr lang="en-US" sz="2200" dirty="0">
                <a:solidFill>
                  <a:srgbClr val="C9C2C0"/>
                </a:solidFill>
                <a:latin typeface="Gelasio" pitchFamily="34" charset="0"/>
                <a:ea typeface="Gelasio" pitchFamily="34" charset="-122"/>
                <a:cs typeface="Gelasio" pitchFamily="34" charset="-120"/>
              </a:rPr>
              <a:t>Développement des interfaces</a:t>
            </a:r>
            <a:endParaRPr lang="en-US" sz="2200" dirty="0"/>
          </a:p>
        </p:txBody>
      </p:sp>
      <p:sp>
        <p:nvSpPr>
          <p:cNvPr id="11" name="Text 7"/>
          <p:cNvSpPr/>
          <p:nvPr/>
        </p:nvSpPr>
        <p:spPr>
          <a:xfrm>
            <a:off x="5368171" y="4087773"/>
            <a:ext cx="5176480" cy="362903"/>
          </a:xfrm>
          <a:prstGeom prst="rect">
            <a:avLst/>
          </a:prstGeom>
          <a:noFill/>
          <a:ln/>
        </p:spPr>
        <p:txBody>
          <a:bodyPr wrap="none" lIns="0" tIns="0" rIns="0" bIns="0" rtlCol="0" anchor="t"/>
          <a:lstStyle/>
          <a:p>
            <a:pPr marL="0" indent="0" algn="l">
              <a:lnSpc>
                <a:spcPts val="2850"/>
              </a:lnSpc>
              <a:buNone/>
            </a:pPr>
            <a:r>
              <a:rPr lang="en-US" sz="1750" dirty="0">
                <a:solidFill>
                  <a:srgbClr val="C9C2C0"/>
                </a:solidFill>
                <a:latin typeface="Gelasio" pitchFamily="34" charset="0"/>
                <a:ea typeface="Gelasio" pitchFamily="34" charset="-122"/>
                <a:cs typeface="Gelasio" pitchFamily="34" charset="-120"/>
              </a:rPr>
              <a:t>Création des interfaces utilisateur et administrateur</a:t>
            </a:r>
            <a:endParaRPr lang="en-US" sz="1750" dirty="0"/>
          </a:p>
        </p:txBody>
      </p:sp>
      <p:sp>
        <p:nvSpPr>
          <p:cNvPr id="12" name="Shape 8"/>
          <p:cNvSpPr/>
          <p:nvPr/>
        </p:nvSpPr>
        <p:spPr>
          <a:xfrm>
            <a:off x="5254704" y="4662249"/>
            <a:ext cx="8468558" cy="15240"/>
          </a:xfrm>
          <a:prstGeom prst="roundRect">
            <a:avLst>
              <a:gd name="adj" fmla="val 223256"/>
            </a:avLst>
          </a:prstGeom>
          <a:solidFill>
            <a:srgbClr val="504D4C"/>
          </a:solidFill>
          <a:ln/>
        </p:spPr>
        <p:txBody>
          <a:bodyPr/>
          <a:lstStyle/>
          <a:p>
            <a:endParaRPr lang="fr-FR"/>
          </a:p>
        </p:txBody>
      </p:sp>
      <p:sp>
        <p:nvSpPr>
          <p:cNvPr id="13" name="Shape 9"/>
          <p:cNvSpPr/>
          <p:nvPr/>
        </p:nvSpPr>
        <p:spPr>
          <a:xfrm>
            <a:off x="793790" y="4790837"/>
            <a:ext cx="6521410" cy="1306949"/>
          </a:xfrm>
          <a:prstGeom prst="roundRect">
            <a:avLst>
              <a:gd name="adj" fmla="val 2603"/>
            </a:avLst>
          </a:prstGeom>
          <a:solidFill>
            <a:srgbClr val="373433"/>
          </a:solidFill>
          <a:ln/>
        </p:spPr>
        <p:txBody>
          <a:bodyPr/>
          <a:lstStyle/>
          <a:p>
            <a:endParaRPr lang="fr-FR"/>
          </a:p>
        </p:txBody>
      </p:sp>
      <p:pic>
        <p:nvPicPr>
          <p:cNvPr id="14" name="Image 2" descr="preencoded.png"/>
          <p:cNvPicPr>
            <a:picLocks noChangeAspect="1"/>
          </p:cNvPicPr>
          <p:nvPr/>
        </p:nvPicPr>
        <p:blipFill>
          <a:blip r:embed="rId5"/>
          <a:stretch>
            <a:fillRect/>
          </a:stretch>
        </p:blipFill>
        <p:spPr>
          <a:xfrm>
            <a:off x="3895011" y="5244941"/>
            <a:ext cx="318968" cy="398621"/>
          </a:xfrm>
          <a:prstGeom prst="rect">
            <a:avLst/>
          </a:prstGeom>
        </p:spPr>
      </p:pic>
      <p:sp>
        <p:nvSpPr>
          <p:cNvPr id="15" name="Text 10"/>
          <p:cNvSpPr/>
          <p:nvPr/>
        </p:nvSpPr>
        <p:spPr>
          <a:xfrm>
            <a:off x="7542014" y="5017651"/>
            <a:ext cx="4386143" cy="354330"/>
          </a:xfrm>
          <a:prstGeom prst="rect">
            <a:avLst/>
          </a:prstGeom>
          <a:noFill/>
          <a:ln/>
        </p:spPr>
        <p:txBody>
          <a:bodyPr wrap="none" lIns="0" tIns="0" rIns="0" bIns="0" rtlCol="0" anchor="t"/>
          <a:lstStyle/>
          <a:p>
            <a:pPr marL="0" indent="0" algn="l">
              <a:lnSpc>
                <a:spcPts val="2750"/>
              </a:lnSpc>
              <a:buNone/>
            </a:pPr>
            <a:r>
              <a:rPr lang="en-US" sz="2200" dirty="0">
                <a:solidFill>
                  <a:srgbClr val="C9C2C0"/>
                </a:solidFill>
                <a:latin typeface="Gelasio" pitchFamily="34" charset="0"/>
                <a:ea typeface="Gelasio" pitchFamily="34" charset="-122"/>
                <a:cs typeface="Gelasio" pitchFamily="34" charset="-120"/>
              </a:rPr>
              <a:t>Mise en place du responsive design</a:t>
            </a:r>
            <a:endParaRPr lang="en-US" sz="2200" dirty="0"/>
          </a:p>
        </p:txBody>
      </p:sp>
      <p:sp>
        <p:nvSpPr>
          <p:cNvPr id="16" name="Text 11"/>
          <p:cNvSpPr/>
          <p:nvPr/>
        </p:nvSpPr>
        <p:spPr>
          <a:xfrm>
            <a:off x="7542014" y="5508069"/>
            <a:ext cx="4386143" cy="362903"/>
          </a:xfrm>
          <a:prstGeom prst="rect">
            <a:avLst/>
          </a:prstGeom>
          <a:noFill/>
          <a:ln/>
        </p:spPr>
        <p:txBody>
          <a:bodyPr wrap="none" lIns="0" tIns="0" rIns="0" bIns="0" rtlCol="0" anchor="t"/>
          <a:lstStyle/>
          <a:p>
            <a:pPr marL="0" indent="0" algn="l">
              <a:lnSpc>
                <a:spcPts val="2850"/>
              </a:lnSpc>
              <a:buNone/>
            </a:pPr>
            <a:r>
              <a:rPr lang="en-US" sz="1750" dirty="0">
                <a:solidFill>
                  <a:srgbClr val="C9C2C0"/>
                </a:solidFill>
                <a:latin typeface="Gelasio" pitchFamily="34" charset="0"/>
                <a:ea typeface="Gelasio" pitchFamily="34" charset="-122"/>
                <a:cs typeface="Gelasio" pitchFamily="34" charset="-120"/>
              </a:rPr>
              <a:t>Adaptation automatique à tous les écrans</a:t>
            </a:r>
            <a:endParaRPr lang="en-US" sz="1750" dirty="0"/>
          </a:p>
        </p:txBody>
      </p:sp>
      <p:sp>
        <p:nvSpPr>
          <p:cNvPr id="17" name="Text 12"/>
          <p:cNvSpPr/>
          <p:nvPr/>
        </p:nvSpPr>
        <p:spPr>
          <a:xfrm>
            <a:off x="793790" y="6352937"/>
            <a:ext cx="13042821" cy="1088708"/>
          </a:xfrm>
          <a:prstGeom prst="rect">
            <a:avLst/>
          </a:prstGeom>
          <a:noFill/>
          <a:ln/>
        </p:spPr>
        <p:txBody>
          <a:bodyPr wrap="square" lIns="0" tIns="0" rIns="0" bIns="0" rtlCol="0" anchor="t"/>
          <a:lstStyle/>
          <a:p>
            <a:pPr marL="0" indent="0" algn="l">
              <a:lnSpc>
                <a:spcPts val="2850"/>
              </a:lnSpc>
              <a:buNone/>
            </a:pPr>
            <a:r>
              <a:rPr lang="en-US" sz="1750" dirty="0">
                <a:solidFill>
                  <a:srgbClr val="C9C2C0"/>
                </a:solidFill>
                <a:latin typeface="Gelasio" pitchFamily="34" charset="0"/>
                <a:ea typeface="Gelasio" pitchFamily="34" charset="-122"/>
                <a:cs typeface="Gelasio" pitchFamily="34" charset="-120"/>
              </a:rPr>
              <a:t>L'architecture du projet est organisée avec des dossiers spécifiques : /css/ pour les styles, /uploads/ pour le stockage des fichiers, et /admin/ pour la gestion administrative. Les fichiers principaux incluent index.php (interface utilisateur), admin.php (interface d'administration) et config.php (configuration du projet).</a:t>
            </a:r>
            <a:endParaRPr lang="en-US" sz="1750" dirty="0"/>
          </a:p>
        </p:txBody>
      </p:sp>
      <p:sp>
        <p:nvSpPr>
          <p:cNvPr id="18" name="Rectangle 17">
            <a:extLst>
              <a:ext uri="{FF2B5EF4-FFF2-40B4-BE49-F238E27FC236}">
                <a16:creationId xmlns:a16="http://schemas.microsoft.com/office/drawing/2014/main" id="{2594055B-1115-FE55-CEA6-24732EDC7083}"/>
              </a:ext>
            </a:extLst>
          </p:cNvPr>
          <p:cNvSpPr/>
          <p:nvPr/>
        </p:nvSpPr>
        <p:spPr>
          <a:xfrm>
            <a:off x="12545291" y="7274232"/>
            <a:ext cx="2085109" cy="845127"/>
          </a:xfrm>
          <a:prstGeom prst="rect">
            <a:avLst/>
          </a:prstGeom>
          <a:solidFill>
            <a:srgbClr val="4643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rgbClr val="464342"/>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2693194"/>
          </a:xfrm>
          <a:prstGeom prst="rect">
            <a:avLst/>
          </a:prstGeom>
        </p:spPr>
      </p:pic>
      <p:sp>
        <p:nvSpPr>
          <p:cNvPr id="3" name="Text 0"/>
          <p:cNvSpPr/>
          <p:nvPr/>
        </p:nvSpPr>
        <p:spPr>
          <a:xfrm>
            <a:off x="754023" y="3288030"/>
            <a:ext cx="7194828" cy="673298"/>
          </a:xfrm>
          <a:prstGeom prst="rect">
            <a:avLst/>
          </a:prstGeom>
          <a:noFill/>
          <a:ln/>
        </p:spPr>
        <p:txBody>
          <a:bodyPr wrap="none" lIns="0" tIns="0" rIns="0" bIns="0" rtlCol="0" anchor="t"/>
          <a:lstStyle/>
          <a:p>
            <a:pPr marL="0" indent="0" algn="l">
              <a:lnSpc>
                <a:spcPts val="5300"/>
              </a:lnSpc>
              <a:buNone/>
            </a:pPr>
            <a:r>
              <a:rPr lang="en-US" sz="4200" dirty="0">
                <a:solidFill>
                  <a:srgbClr val="D8B6A4"/>
                </a:solidFill>
                <a:latin typeface="Gelasio" pitchFamily="34" charset="0"/>
                <a:ea typeface="Gelasio" pitchFamily="34" charset="-122"/>
                <a:cs typeface="Gelasio" pitchFamily="34" charset="-120"/>
              </a:rPr>
              <a:t>Outils et Technologies Utilisés</a:t>
            </a:r>
            <a:endParaRPr lang="en-US" sz="4200" dirty="0"/>
          </a:p>
        </p:txBody>
      </p:sp>
      <p:sp>
        <p:nvSpPr>
          <p:cNvPr id="4" name="Shape 1"/>
          <p:cNvSpPr/>
          <p:nvPr/>
        </p:nvSpPr>
        <p:spPr>
          <a:xfrm>
            <a:off x="754023" y="4284464"/>
            <a:ext cx="4230529" cy="2418278"/>
          </a:xfrm>
          <a:prstGeom prst="roundRect">
            <a:avLst>
              <a:gd name="adj" fmla="val 1336"/>
            </a:avLst>
          </a:prstGeom>
          <a:solidFill>
            <a:srgbClr val="373433"/>
          </a:solidFill>
          <a:ln/>
        </p:spPr>
        <p:txBody>
          <a:bodyPr/>
          <a:lstStyle/>
          <a:p>
            <a:endParaRPr lang="fr-FR"/>
          </a:p>
        </p:txBody>
      </p:sp>
      <p:sp>
        <p:nvSpPr>
          <p:cNvPr id="5" name="Text 2"/>
          <p:cNvSpPr/>
          <p:nvPr/>
        </p:nvSpPr>
        <p:spPr>
          <a:xfrm>
            <a:off x="969407" y="4499848"/>
            <a:ext cx="3406259" cy="336590"/>
          </a:xfrm>
          <a:prstGeom prst="rect">
            <a:avLst/>
          </a:prstGeom>
          <a:noFill/>
          <a:ln/>
        </p:spPr>
        <p:txBody>
          <a:bodyPr wrap="none" lIns="0" tIns="0" rIns="0" bIns="0" rtlCol="0" anchor="t"/>
          <a:lstStyle/>
          <a:p>
            <a:pPr marL="0" indent="0" algn="l">
              <a:lnSpc>
                <a:spcPts val="2650"/>
              </a:lnSpc>
              <a:buNone/>
            </a:pPr>
            <a:r>
              <a:rPr lang="en-US" sz="2100" dirty="0">
                <a:solidFill>
                  <a:srgbClr val="C9C2C0"/>
                </a:solidFill>
                <a:latin typeface="Gelasio" pitchFamily="34" charset="0"/>
                <a:ea typeface="Gelasio" pitchFamily="34" charset="-122"/>
                <a:cs typeface="Gelasio" pitchFamily="34" charset="-120"/>
              </a:rPr>
              <a:t>Langages de programmation</a:t>
            </a:r>
            <a:endParaRPr lang="en-US" sz="2100" dirty="0"/>
          </a:p>
        </p:txBody>
      </p:sp>
      <p:sp>
        <p:nvSpPr>
          <p:cNvPr id="6" name="Text 3"/>
          <p:cNvSpPr/>
          <p:nvPr/>
        </p:nvSpPr>
        <p:spPr>
          <a:xfrm>
            <a:off x="969407" y="4965621"/>
            <a:ext cx="3799761"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C9C2C0"/>
                </a:solidFill>
                <a:latin typeface="Gelasio" pitchFamily="34" charset="0"/>
                <a:ea typeface="Gelasio" pitchFamily="34" charset="-122"/>
                <a:cs typeface="Gelasio" pitchFamily="34" charset="-120"/>
              </a:rPr>
              <a:t>HTML5 : Structure des pages web</a:t>
            </a:r>
            <a:endParaRPr lang="en-US" sz="1650" dirty="0"/>
          </a:p>
        </p:txBody>
      </p:sp>
      <p:sp>
        <p:nvSpPr>
          <p:cNvPr id="7" name="Text 4"/>
          <p:cNvSpPr/>
          <p:nvPr/>
        </p:nvSpPr>
        <p:spPr>
          <a:xfrm>
            <a:off x="969407" y="5385792"/>
            <a:ext cx="3799761"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C9C2C0"/>
                </a:solidFill>
                <a:latin typeface="Gelasio" pitchFamily="34" charset="0"/>
                <a:ea typeface="Gelasio" pitchFamily="34" charset="-122"/>
                <a:cs typeface="Gelasio" pitchFamily="34" charset="-120"/>
              </a:rPr>
              <a:t>CSS3 : Mise en forme et design</a:t>
            </a:r>
            <a:endParaRPr lang="en-US" sz="1650" dirty="0"/>
          </a:p>
        </p:txBody>
      </p:sp>
      <p:sp>
        <p:nvSpPr>
          <p:cNvPr id="8" name="Text 5"/>
          <p:cNvSpPr/>
          <p:nvPr/>
        </p:nvSpPr>
        <p:spPr>
          <a:xfrm>
            <a:off x="969407" y="5805964"/>
            <a:ext cx="3799761"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C9C2C0"/>
                </a:solidFill>
                <a:latin typeface="Gelasio" pitchFamily="34" charset="0"/>
                <a:ea typeface="Gelasio" pitchFamily="34" charset="-122"/>
                <a:cs typeface="Gelasio" pitchFamily="34" charset="-120"/>
              </a:rPr>
              <a:t>PHP : Traitement des requêtes</a:t>
            </a:r>
            <a:endParaRPr lang="en-US" sz="1650" dirty="0"/>
          </a:p>
        </p:txBody>
      </p:sp>
      <p:sp>
        <p:nvSpPr>
          <p:cNvPr id="9" name="Shape 6"/>
          <p:cNvSpPr/>
          <p:nvPr/>
        </p:nvSpPr>
        <p:spPr>
          <a:xfrm>
            <a:off x="5199936" y="4284464"/>
            <a:ext cx="4230529" cy="2418278"/>
          </a:xfrm>
          <a:prstGeom prst="roundRect">
            <a:avLst>
              <a:gd name="adj" fmla="val 1336"/>
            </a:avLst>
          </a:prstGeom>
          <a:solidFill>
            <a:srgbClr val="373433"/>
          </a:solidFill>
          <a:ln/>
        </p:spPr>
        <p:txBody>
          <a:bodyPr/>
          <a:lstStyle/>
          <a:p>
            <a:endParaRPr lang="fr-FR"/>
          </a:p>
        </p:txBody>
      </p:sp>
      <p:sp>
        <p:nvSpPr>
          <p:cNvPr id="10" name="Text 7"/>
          <p:cNvSpPr/>
          <p:nvPr/>
        </p:nvSpPr>
        <p:spPr>
          <a:xfrm>
            <a:off x="5415320" y="4499848"/>
            <a:ext cx="3454956" cy="336590"/>
          </a:xfrm>
          <a:prstGeom prst="rect">
            <a:avLst/>
          </a:prstGeom>
          <a:noFill/>
          <a:ln/>
        </p:spPr>
        <p:txBody>
          <a:bodyPr wrap="none" lIns="0" tIns="0" rIns="0" bIns="0" rtlCol="0" anchor="t"/>
          <a:lstStyle/>
          <a:p>
            <a:pPr marL="0" indent="0" algn="l">
              <a:lnSpc>
                <a:spcPts val="2650"/>
              </a:lnSpc>
              <a:buNone/>
            </a:pPr>
            <a:r>
              <a:rPr lang="en-US" sz="2100" dirty="0">
                <a:solidFill>
                  <a:srgbClr val="C9C2C0"/>
                </a:solidFill>
                <a:latin typeface="Gelasio" pitchFamily="34" charset="0"/>
                <a:ea typeface="Gelasio" pitchFamily="34" charset="-122"/>
                <a:cs typeface="Gelasio" pitchFamily="34" charset="-120"/>
              </a:rPr>
              <a:t>Frameworks et bibliothèques</a:t>
            </a:r>
            <a:endParaRPr lang="en-US" sz="2100" dirty="0"/>
          </a:p>
        </p:txBody>
      </p:sp>
      <p:sp>
        <p:nvSpPr>
          <p:cNvPr id="11" name="Text 8"/>
          <p:cNvSpPr/>
          <p:nvPr/>
        </p:nvSpPr>
        <p:spPr>
          <a:xfrm>
            <a:off x="5415320" y="4965621"/>
            <a:ext cx="3799761"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C9C2C0"/>
                </a:solidFill>
                <a:latin typeface="Gelasio" pitchFamily="34" charset="0"/>
                <a:ea typeface="Gelasio" pitchFamily="34" charset="-122"/>
                <a:cs typeface="Gelasio" pitchFamily="34" charset="-120"/>
              </a:rPr>
              <a:t>Bootstrap : Design responsive</a:t>
            </a:r>
            <a:endParaRPr lang="en-US" sz="1650" dirty="0"/>
          </a:p>
        </p:txBody>
      </p:sp>
      <p:sp>
        <p:nvSpPr>
          <p:cNvPr id="12" name="Shape 9"/>
          <p:cNvSpPr/>
          <p:nvPr/>
        </p:nvSpPr>
        <p:spPr>
          <a:xfrm>
            <a:off x="9645848" y="4284464"/>
            <a:ext cx="4230529" cy="2418278"/>
          </a:xfrm>
          <a:prstGeom prst="roundRect">
            <a:avLst>
              <a:gd name="adj" fmla="val 1336"/>
            </a:avLst>
          </a:prstGeom>
          <a:solidFill>
            <a:srgbClr val="373433"/>
          </a:solidFill>
          <a:ln/>
        </p:spPr>
        <p:txBody>
          <a:bodyPr/>
          <a:lstStyle/>
          <a:p>
            <a:endParaRPr lang="fr-FR"/>
          </a:p>
        </p:txBody>
      </p:sp>
      <p:sp>
        <p:nvSpPr>
          <p:cNvPr id="13" name="Text 10"/>
          <p:cNvSpPr/>
          <p:nvPr/>
        </p:nvSpPr>
        <p:spPr>
          <a:xfrm>
            <a:off x="9861233" y="4499848"/>
            <a:ext cx="3799761" cy="673179"/>
          </a:xfrm>
          <a:prstGeom prst="rect">
            <a:avLst/>
          </a:prstGeom>
          <a:noFill/>
          <a:ln/>
        </p:spPr>
        <p:txBody>
          <a:bodyPr wrap="square" lIns="0" tIns="0" rIns="0" bIns="0" rtlCol="0" anchor="t"/>
          <a:lstStyle/>
          <a:p>
            <a:pPr marL="0" indent="0" algn="l">
              <a:lnSpc>
                <a:spcPts val="2650"/>
              </a:lnSpc>
              <a:buNone/>
            </a:pPr>
            <a:r>
              <a:rPr lang="en-US" sz="2100" dirty="0">
                <a:solidFill>
                  <a:srgbClr val="C9C2C0"/>
                </a:solidFill>
                <a:latin typeface="Gelasio" pitchFamily="34" charset="0"/>
                <a:ea typeface="Gelasio" pitchFamily="34" charset="-122"/>
                <a:cs typeface="Gelasio" pitchFamily="34" charset="-120"/>
              </a:rPr>
              <a:t>Environnement de développement</a:t>
            </a:r>
            <a:endParaRPr lang="en-US" sz="2100" dirty="0"/>
          </a:p>
        </p:txBody>
      </p:sp>
      <p:sp>
        <p:nvSpPr>
          <p:cNvPr id="14" name="Text 11"/>
          <p:cNvSpPr/>
          <p:nvPr/>
        </p:nvSpPr>
        <p:spPr>
          <a:xfrm>
            <a:off x="9861233" y="5302210"/>
            <a:ext cx="3799761"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C9C2C0"/>
                </a:solidFill>
                <a:latin typeface="Gelasio" pitchFamily="34" charset="0"/>
                <a:ea typeface="Gelasio" pitchFamily="34" charset="-122"/>
                <a:cs typeface="Gelasio" pitchFamily="34" charset="-120"/>
              </a:rPr>
              <a:t>VS Code / PhpStorm</a:t>
            </a:r>
            <a:endParaRPr lang="en-US" sz="1650" dirty="0"/>
          </a:p>
        </p:txBody>
      </p:sp>
      <p:sp>
        <p:nvSpPr>
          <p:cNvPr id="15" name="Text 12"/>
          <p:cNvSpPr/>
          <p:nvPr/>
        </p:nvSpPr>
        <p:spPr>
          <a:xfrm>
            <a:off x="9861233" y="5722382"/>
            <a:ext cx="3799761"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C9C2C0"/>
                </a:solidFill>
                <a:latin typeface="Gelasio" pitchFamily="34" charset="0"/>
                <a:ea typeface="Gelasio" pitchFamily="34" charset="-122"/>
                <a:cs typeface="Gelasio" pitchFamily="34" charset="-120"/>
              </a:rPr>
              <a:t>XAMPP / WAMP</a:t>
            </a:r>
            <a:endParaRPr lang="en-US" sz="1650" dirty="0"/>
          </a:p>
        </p:txBody>
      </p:sp>
      <p:sp>
        <p:nvSpPr>
          <p:cNvPr id="16" name="Text 13"/>
          <p:cNvSpPr/>
          <p:nvPr/>
        </p:nvSpPr>
        <p:spPr>
          <a:xfrm>
            <a:off x="9861233" y="6142553"/>
            <a:ext cx="3799761" cy="344805"/>
          </a:xfrm>
          <a:prstGeom prst="rect">
            <a:avLst/>
          </a:prstGeom>
          <a:noFill/>
          <a:ln/>
        </p:spPr>
        <p:txBody>
          <a:bodyPr wrap="none" lIns="0" tIns="0" rIns="0" bIns="0" rtlCol="0" anchor="t"/>
          <a:lstStyle/>
          <a:p>
            <a:pPr marL="342900" indent="-342900" algn="l">
              <a:lnSpc>
                <a:spcPts val="2700"/>
              </a:lnSpc>
              <a:buSzPct val="100000"/>
              <a:buChar char="•"/>
            </a:pPr>
            <a:r>
              <a:rPr lang="en-US" sz="1650" dirty="0">
                <a:solidFill>
                  <a:srgbClr val="C9C2C0"/>
                </a:solidFill>
                <a:latin typeface="Gelasio" pitchFamily="34" charset="0"/>
                <a:ea typeface="Gelasio" pitchFamily="34" charset="-122"/>
                <a:cs typeface="Gelasio" pitchFamily="34" charset="-120"/>
              </a:rPr>
              <a:t>Git / GitHub</a:t>
            </a:r>
            <a:endParaRPr lang="en-US" sz="1650" dirty="0"/>
          </a:p>
        </p:txBody>
      </p:sp>
      <p:sp>
        <p:nvSpPr>
          <p:cNvPr id="17" name="Text 14"/>
          <p:cNvSpPr/>
          <p:nvPr/>
        </p:nvSpPr>
        <p:spPr>
          <a:xfrm>
            <a:off x="754023" y="6945035"/>
            <a:ext cx="13122354" cy="689610"/>
          </a:xfrm>
          <a:prstGeom prst="rect">
            <a:avLst/>
          </a:prstGeom>
          <a:noFill/>
          <a:ln/>
        </p:spPr>
        <p:txBody>
          <a:bodyPr wrap="square" lIns="0" tIns="0" rIns="0" bIns="0" rtlCol="0" anchor="t"/>
          <a:lstStyle/>
          <a:p>
            <a:pPr marL="0" indent="0" algn="l">
              <a:lnSpc>
                <a:spcPts val="2700"/>
              </a:lnSpc>
              <a:buNone/>
            </a:pPr>
            <a:r>
              <a:rPr lang="en-US" sz="1650" dirty="0">
                <a:solidFill>
                  <a:srgbClr val="C9C2C0"/>
                </a:solidFill>
                <a:latin typeface="Gelasio" pitchFamily="34" charset="0"/>
                <a:ea typeface="Gelasio" pitchFamily="34" charset="-122"/>
                <a:cs typeface="Gelasio" pitchFamily="34" charset="-120"/>
              </a:rPr>
              <a:t>Notre projet respecte la charte graphique EPSI - WIS avec l'intégration des couleurs et logos requis. L'utilisation de ces outils nous a permis de créer une application web performante et professionnelle.</a:t>
            </a:r>
            <a:endParaRPr lang="en-US" sz="1650" dirty="0"/>
          </a:p>
        </p:txBody>
      </p:sp>
      <p:sp>
        <p:nvSpPr>
          <p:cNvPr id="18" name="Rectangle 17">
            <a:extLst>
              <a:ext uri="{FF2B5EF4-FFF2-40B4-BE49-F238E27FC236}">
                <a16:creationId xmlns:a16="http://schemas.microsoft.com/office/drawing/2014/main" id="{9C4C99C3-AA85-7E08-C9CE-76714B1F548D}"/>
              </a:ext>
            </a:extLst>
          </p:cNvPr>
          <p:cNvSpPr/>
          <p:nvPr/>
        </p:nvSpPr>
        <p:spPr>
          <a:xfrm>
            <a:off x="12545291" y="7384473"/>
            <a:ext cx="2085109" cy="845127"/>
          </a:xfrm>
          <a:prstGeom prst="rect">
            <a:avLst/>
          </a:prstGeom>
          <a:solidFill>
            <a:srgbClr val="4643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rgbClr val="46434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793790" y="1811417"/>
            <a:ext cx="6834545" cy="708779"/>
          </a:xfrm>
          <a:prstGeom prst="rect">
            <a:avLst/>
          </a:prstGeom>
          <a:noFill/>
          <a:ln/>
        </p:spPr>
        <p:txBody>
          <a:bodyPr wrap="none" lIns="0" tIns="0" rIns="0" bIns="0" rtlCol="0" anchor="t"/>
          <a:lstStyle/>
          <a:p>
            <a:pPr marL="0" indent="0" algn="l">
              <a:lnSpc>
                <a:spcPts val="5550"/>
              </a:lnSpc>
              <a:buNone/>
            </a:pPr>
            <a:r>
              <a:rPr lang="en-US" sz="4450" dirty="0">
                <a:solidFill>
                  <a:srgbClr val="D8B6A4"/>
                </a:solidFill>
                <a:latin typeface="Gelasio" pitchFamily="34" charset="0"/>
                <a:ea typeface="Gelasio" pitchFamily="34" charset="-122"/>
                <a:cs typeface="Gelasio" pitchFamily="34" charset="-120"/>
              </a:rPr>
              <a:t>Fonctionnalités Principales</a:t>
            </a:r>
            <a:endParaRPr lang="en-US" sz="4450" dirty="0"/>
          </a:p>
        </p:txBody>
      </p:sp>
      <p:sp>
        <p:nvSpPr>
          <p:cNvPr id="3" name="Text 1"/>
          <p:cNvSpPr/>
          <p:nvPr/>
        </p:nvSpPr>
        <p:spPr>
          <a:xfrm>
            <a:off x="793790" y="3087172"/>
            <a:ext cx="3464123" cy="354330"/>
          </a:xfrm>
          <a:prstGeom prst="rect">
            <a:avLst/>
          </a:prstGeom>
          <a:noFill/>
          <a:ln/>
        </p:spPr>
        <p:txBody>
          <a:bodyPr wrap="none" lIns="0" tIns="0" rIns="0" bIns="0" rtlCol="0" anchor="t"/>
          <a:lstStyle/>
          <a:p>
            <a:pPr marL="0" indent="0" algn="l">
              <a:lnSpc>
                <a:spcPts val="2750"/>
              </a:lnSpc>
              <a:buNone/>
            </a:pPr>
            <a:r>
              <a:rPr lang="en-US" sz="2200" dirty="0">
                <a:solidFill>
                  <a:srgbClr val="D8B6A4"/>
                </a:solidFill>
                <a:latin typeface="Gelasio" pitchFamily="34" charset="0"/>
                <a:ea typeface="Gelasio" pitchFamily="34" charset="-122"/>
                <a:cs typeface="Gelasio" pitchFamily="34" charset="-120"/>
              </a:rPr>
              <a:t>Côté utilisateur (index.php)</a:t>
            </a:r>
            <a:endParaRPr lang="en-US" sz="2200" dirty="0"/>
          </a:p>
        </p:txBody>
      </p:sp>
      <p:sp>
        <p:nvSpPr>
          <p:cNvPr id="4" name="Text 2"/>
          <p:cNvSpPr/>
          <p:nvPr/>
        </p:nvSpPr>
        <p:spPr>
          <a:xfrm>
            <a:off x="793790" y="3668316"/>
            <a:ext cx="6244709" cy="362903"/>
          </a:xfrm>
          <a:prstGeom prst="rect">
            <a:avLst/>
          </a:prstGeom>
          <a:noFill/>
          <a:ln/>
        </p:spPr>
        <p:txBody>
          <a:bodyPr wrap="none" lIns="0" tIns="0" rIns="0" bIns="0" rtlCol="0" anchor="t"/>
          <a:lstStyle/>
          <a:p>
            <a:pPr marL="342900" indent="-342900" algn="l">
              <a:lnSpc>
                <a:spcPts val="2850"/>
              </a:lnSpc>
              <a:buSzPct val="100000"/>
              <a:buChar char="•"/>
            </a:pPr>
            <a:r>
              <a:rPr lang="en-US" sz="1750" dirty="0">
                <a:solidFill>
                  <a:srgbClr val="C9C2C0"/>
                </a:solidFill>
                <a:latin typeface="Gelasio" pitchFamily="34" charset="0"/>
                <a:ea typeface="Gelasio" pitchFamily="34" charset="-122"/>
                <a:cs typeface="Gelasio" pitchFamily="34" charset="-120"/>
              </a:rPr>
              <a:t>Affichage de l'arborescence des dossiers</a:t>
            </a:r>
            <a:endParaRPr lang="en-US" sz="1750" dirty="0"/>
          </a:p>
        </p:txBody>
      </p:sp>
      <p:sp>
        <p:nvSpPr>
          <p:cNvPr id="5" name="Text 3"/>
          <p:cNvSpPr/>
          <p:nvPr/>
        </p:nvSpPr>
        <p:spPr>
          <a:xfrm>
            <a:off x="793790" y="4110514"/>
            <a:ext cx="6244709" cy="362903"/>
          </a:xfrm>
          <a:prstGeom prst="rect">
            <a:avLst/>
          </a:prstGeom>
          <a:noFill/>
          <a:ln/>
        </p:spPr>
        <p:txBody>
          <a:bodyPr wrap="none" lIns="0" tIns="0" rIns="0" bIns="0" rtlCol="0" anchor="t"/>
          <a:lstStyle/>
          <a:p>
            <a:pPr marL="342900" indent="-342900" algn="l">
              <a:lnSpc>
                <a:spcPts val="2850"/>
              </a:lnSpc>
              <a:buSzPct val="100000"/>
              <a:buChar char="•"/>
            </a:pPr>
            <a:r>
              <a:rPr lang="en-US" sz="1750" dirty="0">
                <a:solidFill>
                  <a:srgbClr val="C9C2C0"/>
                </a:solidFill>
                <a:latin typeface="Gelasio" pitchFamily="34" charset="0"/>
                <a:ea typeface="Gelasio" pitchFamily="34" charset="-122"/>
                <a:cs typeface="Gelasio" pitchFamily="34" charset="-120"/>
              </a:rPr>
              <a:t>Choix du dossier de destination</a:t>
            </a:r>
            <a:endParaRPr lang="en-US" sz="1750" dirty="0"/>
          </a:p>
        </p:txBody>
      </p:sp>
      <p:sp>
        <p:nvSpPr>
          <p:cNvPr id="6" name="Text 4"/>
          <p:cNvSpPr/>
          <p:nvPr/>
        </p:nvSpPr>
        <p:spPr>
          <a:xfrm>
            <a:off x="793790" y="4552712"/>
            <a:ext cx="6244709" cy="362903"/>
          </a:xfrm>
          <a:prstGeom prst="rect">
            <a:avLst/>
          </a:prstGeom>
          <a:noFill/>
          <a:ln/>
        </p:spPr>
        <p:txBody>
          <a:bodyPr wrap="none" lIns="0" tIns="0" rIns="0" bIns="0" rtlCol="0" anchor="t"/>
          <a:lstStyle/>
          <a:p>
            <a:pPr marL="342900" indent="-342900" algn="l">
              <a:lnSpc>
                <a:spcPts val="2850"/>
              </a:lnSpc>
              <a:buSzPct val="100000"/>
              <a:buChar char="•"/>
            </a:pPr>
            <a:r>
              <a:rPr lang="en-US" sz="1750" dirty="0">
                <a:solidFill>
                  <a:srgbClr val="C9C2C0"/>
                </a:solidFill>
                <a:latin typeface="Gelasio" pitchFamily="34" charset="0"/>
                <a:ea typeface="Gelasio" pitchFamily="34" charset="-122"/>
                <a:cs typeface="Gelasio" pitchFamily="34" charset="-120"/>
              </a:rPr>
              <a:t>Envoi des fichiers (ZIP et PPTX)</a:t>
            </a:r>
            <a:endParaRPr lang="en-US" sz="1750" dirty="0"/>
          </a:p>
        </p:txBody>
      </p:sp>
      <p:sp>
        <p:nvSpPr>
          <p:cNvPr id="7" name="Text 5"/>
          <p:cNvSpPr/>
          <p:nvPr/>
        </p:nvSpPr>
        <p:spPr>
          <a:xfrm>
            <a:off x="793790" y="4994910"/>
            <a:ext cx="6244709" cy="362903"/>
          </a:xfrm>
          <a:prstGeom prst="rect">
            <a:avLst/>
          </a:prstGeom>
          <a:noFill/>
          <a:ln/>
        </p:spPr>
        <p:txBody>
          <a:bodyPr wrap="none" lIns="0" tIns="0" rIns="0" bIns="0" rtlCol="0" anchor="t"/>
          <a:lstStyle/>
          <a:p>
            <a:pPr marL="342900" indent="-342900" algn="l">
              <a:lnSpc>
                <a:spcPts val="2850"/>
              </a:lnSpc>
              <a:buSzPct val="100000"/>
              <a:buChar char="•"/>
            </a:pPr>
            <a:r>
              <a:rPr lang="en-US" sz="1750" dirty="0">
                <a:solidFill>
                  <a:srgbClr val="C9C2C0"/>
                </a:solidFill>
                <a:latin typeface="Gelasio" pitchFamily="34" charset="0"/>
                <a:ea typeface="Gelasio" pitchFamily="34" charset="-122"/>
                <a:cs typeface="Gelasio" pitchFamily="34" charset="-120"/>
              </a:rPr>
              <a:t>Interface responsive</a:t>
            </a:r>
            <a:endParaRPr lang="en-US" sz="1750" dirty="0"/>
          </a:p>
        </p:txBody>
      </p:sp>
      <p:sp>
        <p:nvSpPr>
          <p:cNvPr id="8" name="Text 6"/>
          <p:cNvSpPr/>
          <p:nvPr/>
        </p:nvSpPr>
        <p:spPr>
          <a:xfrm>
            <a:off x="7599521" y="3087172"/>
            <a:ext cx="4170998" cy="354330"/>
          </a:xfrm>
          <a:prstGeom prst="rect">
            <a:avLst/>
          </a:prstGeom>
          <a:noFill/>
          <a:ln/>
        </p:spPr>
        <p:txBody>
          <a:bodyPr wrap="none" lIns="0" tIns="0" rIns="0" bIns="0" rtlCol="0" anchor="t"/>
          <a:lstStyle/>
          <a:p>
            <a:pPr marL="0" indent="0" algn="l">
              <a:lnSpc>
                <a:spcPts val="2750"/>
              </a:lnSpc>
              <a:buNone/>
            </a:pPr>
            <a:r>
              <a:rPr lang="en-US" sz="2200" dirty="0">
                <a:solidFill>
                  <a:srgbClr val="D8B6A4"/>
                </a:solidFill>
                <a:latin typeface="Gelasio" pitchFamily="34" charset="0"/>
                <a:ea typeface="Gelasio" pitchFamily="34" charset="-122"/>
                <a:cs typeface="Gelasio" pitchFamily="34" charset="-120"/>
              </a:rPr>
              <a:t>Côté administrateur (admin.php)</a:t>
            </a:r>
            <a:endParaRPr lang="en-US" sz="2200" dirty="0"/>
          </a:p>
        </p:txBody>
      </p:sp>
      <p:sp>
        <p:nvSpPr>
          <p:cNvPr id="9" name="Text 7"/>
          <p:cNvSpPr/>
          <p:nvPr/>
        </p:nvSpPr>
        <p:spPr>
          <a:xfrm>
            <a:off x="7599521" y="3668316"/>
            <a:ext cx="6244709" cy="362903"/>
          </a:xfrm>
          <a:prstGeom prst="rect">
            <a:avLst/>
          </a:prstGeom>
          <a:noFill/>
          <a:ln/>
        </p:spPr>
        <p:txBody>
          <a:bodyPr wrap="none" lIns="0" tIns="0" rIns="0" bIns="0" rtlCol="0" anchor="t"/>
          <a:lstStyle/>
          <a:p>
            <a:pPr marL="342900" indent="-342900" algn="l">
              <a:lnSpc>
                <a:spcPts val="2850"/>
              </a:lnSpc>
              <a:buSzPct val="100000"/>
              <a:buChar char="•"/>
            </a:pPr>
            <a:r>
              <a:rPr lang="en-US" sz="1750" dirty="0">
                <a:solidFill>
                  <a:srgbClr val="C9C2C0"/>
                </a:solidFill>
                <a:latin typeface="Gelasio" pitchFamily="34" charset="0"/>
                <a:ea typeface="Gelasio" pitchFamily="34" charset="-122"/>
                <a:cs typeface="Gelasio" pitchFamily="34" charset="-120"/>
              </a:rPr>
              <a:t>CREATE : Création de nouveaux dossiers</a:t>
            </a:r>
            <a:endParaRPr lang="en-US" sz="1750" dirty="0"/>
          </a:p>
        </p:txBody>
      </p:sp>
      <p:sp>
        <p:nvSpPr>
          <p:cNvPr id="10" name="Text 8"/>
          <p:cNvSpPr/>
          <p:nvPr/>
        </p:nvSpPr>
        <p:spPr>
          <a:xfrm>
            <a:off x="7599521" y="4110514"/>
            <a:ext cx="6244709" cy="362903"/>
          </a:xfrm>
          <a:prstGeom prst="rect">
            <a:avLst/>
          </a:prstGeom>
          <a:noFill/>
          <a:ln/>
        </p:spPr>
        <p:txBody>
          <a:bodyPr wrap="none" lIns="0" tIns="0" rIns="0" bIns="0" rtlCol="0" anchor="t"/>
          <a:lstStyle/>
          <a:p>
            <a:pPr marL="342900" indent="-342900" algn="l">
              <a:lnSpc>
                <a:spcPts val="2850"/>
              </a:lnSpc>
              <a:buSzPct val="100000"/>
              <a:buChar char="•"/>
            </a:pPr>
            <a:r>
              <a:rPr lang="en-US" sz="1750" dirty="0">
                <a:solidFill>
                  <a:srgbClr val="C9C2C0"/>
                </a:solidFill>
                <a:latin typeface="Gelasio" pitchFamily="34" charset="0"/>
                <a:ea typeface="Gelasio" pitchFamily="34" charset="-122"/>
                <a:cs typeface="Gelasio" pitchFamily="34" charset="-120"/>
              </a:rPr>
              <a:t>READ : Affichage de l'arborescence</a:t>
            </a:r>
            <a:endParaRPr lang="en-US" sz="1750" dirty="0"/>
          </a:p>
        </p:txBody>
      </p:sp>
      <p:sp>
        <p:nvSpPr>
          <p:cNvPr id="11" name="Text 9"/>
          <p:cNvSpPr/>
          <p:nvPr/>
        </p:nvSpPr>
        <p:spPr>
          <a:xfrm>
            <a:off x="7599521" y="4552712"/>
            <a:ext cx="6244709" cy="362903"/>
          </a:xfrm>
          <a:prstGeom prst="rect">
            <a:avLst/>
          </a:prstGeom>
          <a:noFill/>
          <a:ln/>
        </p:spPr>
        <p:txBody>
          <a:bodyPr wrap="none" lIns="0" tIns="0" rIns="0" bIns="0" rtlCol="0" anchor="t"/>
          <a:lstStyle/>
          <a:p>
            <a:pPr marL="342900" indent="-342900" algn="l">
              <a:lnSpc>
                <a:spcPts val="2850"/>
              </a:lnSpc>
              <a:buSzPct val="100000"/>
              <a:buChar char="•"/>
            </a:pPr>
            <a:r>
              <a:rPr lang="en-US" sz="1750" dirty="0">
                <a:solidFill>
                  <a:srgbClr val="C9C2C0"/>
                </a:solidFill>
                <a:latin typeface="Gelasio" pitchFamily="34" charset="0"/>
                <a:ea typeface="Gelasio" pitchFamily="34" charset="-122"/>
                <a:cs typeface="Gelasio" pitchFamily="34" charset="-120"/>
              </a:rPr>
              <a:t>UPDATE : Modification des dates limites</a:t>
            </a:r>
            <a:endParaRPr lang="en-US" sz="1750" dirty="0"/>
          </a:p>
        </p:txBody>
      </p:sp>
      <p:sp>
        <p:nvSpPr>
          <p:cNvPr id="12" name="Text 10"/>
          <p:cNvSpPr/>
          <p:nvPr/>
        </p:nvSpPr>
        <p:spPr>
          <a:xfrm>
            <a:off x="7599521" y="4994910"/>
            <a:ext cx="6244709" cy="362903"/>
          </a:xfrm>
          <a:prstGeom prst="rect">
            <a:avLst/>
          </a:prstGeom>
          <a:noFill/>
          <a:ln/>
        </p:spPr>
        <p:txBody>
          <a:bodyPr wrap="none" lIns="0" tIns="0" rIns="0" bIns="0" rtlCol="0" anchor="t"/>
          <a:lstStyle/>
          <a:p>
            <a:pPr marL="342900" indent="-342900" algn="l">
              <a:lnSpc>
                <a:spcPts val="2850"/>
              </a:lnSpc>
              <a:buSzPct val="100000"/>
              <a:buChar char="•"/>
            </a:pPr>
            <a:r>
              <a:rPr lang="en-US" sz="1750" dirty="0">
                <a:solidFill>
                  <a:srgbClr val="C9C2C0"/>
                </a:solidFill>
                <a:latin typeface="Gelasio" pitchFamily="34" charset="0"/>
                <a:ea typeface="Gelasio" pitchFamily="34" charset="-122"/>
                <a:cs typeface="Gelasio" pitchFamily="34" charset="-120"/>
              </a:rPr>
              <a:t>DELETE : Suppression sécurisée</a:t>
            </a:r>
            <a:endParaRPr lang="en-US" sz="1750" dirty="0"/>
          </a:p>
        </p:txBody>
      </p:sp>
      <p:sp>
        <p:nvSpPr>
          <p:cNvPr id="13" name="Text 11"/>
          <p:cNvSpPr/>
          <p:nvPr/>
        </p:nvSpPr>
        <p:spPr>
          <a:xfrm>
            <a:off x="793790" y="5692259"/>
            <a:ext cx="13042821" cy="725805"/>
          </a:xfrm>
          <a:prstGeom prst="rect">
            <a:avLst/>
          </a:prstGeom>
          <a:noFill/>
          <a:ln/>
        </p:spPr>
        <p:txBody>
          <a:bodyPr wrap="square" lIns="0" tIns="0" rIns="0" bIns="0" rtlCol="0" anchor="t"/>
          <a:lstStyle/>
          <a:p>
            <a:pPr marL="0" indent="0" algn="l">
              <a:lnSpc>
                <a:spcPts val="2850"/>
              </a:lnSpc>
              <a:buNone/>
            </a:pPr>
            <a:r>
              <a:rPr lang="en-US" sz="1750" dirty="0">
                <a:solidFill>
                  <a:srgbClr val="C9C2C0"/>
                </a:solidFill>
                <a:latin typeface="Gelasio" pitchFamily="34" charset="0"/>
                <a:ea typeface="Gelasio" pitchFamily="34" charset="-122"/>
                <a:cs typeface="Gelasio" pitchFamily="34" charset="-120"/>
              </a:rPr>
              <a:t>L'interface utilisateur permet une navigation intuitive dans les dossiers disponibles et l'envoi de fichiers dans le dossier choisi. L'interface d'administration offre une gestion complète avec des mécanismes de confirmation avant toute suppression définitive.</a:t>
            </a:r>
            <a:endParaRPr lang="en-US" sz="1750" dirty="0"/>
          </a:p>
        </p:txBody>
      </p:sp>
      <p:sp>
        <p:nvSpPr>
          <p:cNvPr id="14" name="Rectangle 13">
            <a:extLst>
              <a:ext uri="{FF2B5EF4-FFF2-40B4-BE49-F238E27FC236}">
                <a16:creationId xmlns:a16="http://schemas.microsoft.com/office/drawing/2014/main" id="{C0AA0E83-3AA0-917D-9412-817B5FEADD36}"/>
              </a:ext>
            </a:extLst>
          </p:cNvPr>
          <p:cNvSpPr/>
          <p:nvPr/>
        </p:nvSpPr>
        <p:spPr>
          <a:xfrm>
            <a:off x="12545291" y="7384473"/>
            <a:ext cx="2085109" cy="845127"/>
          </a:xfrm>
          <a:prstGeom prst="rect">
            <a:avLst/>
          </a:prstGeom>
          <a:solidFill>
            <a:srgbClr val="4643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rgbClr val="46434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p:nvPr/>
        </p:nvSpPr>
        <p:spPr>
          <a:xfrm>
            <a:off x="785098" y="616863"/>
            <a:ext cx="6811328" cy="700921"/>
          </a:xfrm>
          <a:prstGeom prst="rect">
            <a:avLst/>
          </a:prstGeom>
          <a:noFill/>
          <a:ln/>
        </p:spPr>
        <p:txBody>
          <a:bodyPr wrap="none" lIns="0" tIns="0" rIns="0" bIns="0" rtlCol="0" anchor="t"/>
          <a:lstStyle/>
          <a:p>
            <a:pPr marL="0" indent="0" algn="l">
              <a:lnSpc>
                <a:spcPts val="5500"/>
              </a:lnSpc>
              <a:buNone/>
            </a:pPr>
            <a:r>
              <a:rPr lang="en-US" sz="4400" dirty="0">
                <a:solidFill>
                  <a:srgbClr val="D8B6A4"/>
                </a:solidFill>
                <a:latin typeface="Gelasio" pitchFamily="34" charset="0"/>
                <a:ea typeface="Gelasio" pitchFamily="34" charset="-122"/>
                <a:cs typeface="Gelasio" pitchFamily="34" charset="-120"/>
              </a:rPr>
              <a:t>Authentification et Sécurité</a:t>
            </a:r>
            <a:endParaRPr lang="en-US" sz="4400" dirty="0"/>
          </a:p>
        </p:txBody>
      </p:sp>
      <p:sp>
        <p:nvSpPr>
          <p:cNvPr id="3" name="Text 1"/>
          <p:cNvSpPr/>
          <p:nvPr/>
        </p:nvSpPr>
        <p:spPr>
          <a:xfrm>
            <a:off x="1639372" y="2223730"/>
            <a:ext cx="3053834" cy="350401"/>
          </a:xfrm>
          <a:prstGeom prst="rect">
            <a:avLst/>
          </a:prstGeom>
          <a:noFill/>
          <a:ln/>
        </p:spPr>
        <p:txBody>
          <a:bodyPr wrap="none" lIns="0" tIns="0" rIns="0" bIns="0" rtlCol="0" anchor="t"/>
          <a:lstStyle/>
          <a:p>
            <a:pPr marL="0" indent="0" algn="r">
              <a:lnSpc>
                <a:spcPts val="2750"/>
              </a:lnSpc>
              <a:buNone/>
            </a:pPr>
            <a:r>
              <a:rPr lang="en-US" sz="2200" dirty="0">
                <a:solidFill>
                  <a:srgbClr val="C9C2C0"/>
                </a:solidFill>
                <a:latin typeface="Gelasio" pitchFamily="34" charset="0"/>
                <a:ea typeface="Gelasio" pitchFamily="34" charset="-122"/>
                <a:cs typeface="Gelasio" pitchFamily="34" charset="-120"/>
              </a:rPr>
              <a:t>Création de l'Entity User</a:t>
            </a:r>
            <a:endParaRPr lang="en-US" sz="2200" dirty="0"/>
          </a:p>
        </p:txBody>
      </p:sp>
      <p:sp>
        <p:nvSpPr>
          <p:cNvPr id="4" name="Text 2"/>
          <p:cNvSpPr/>
          <p:nvPr/>
        </p:nvSpPr>
        <p:spPr>
          <a:xfrm>
            <a:off x="785098" y="2708672"/>
            <a:ext cx="3908107" cy="717709"/>
          </a:xfrm>
          <a:prstGeom prst="rect">
            <a:avLst/>
          </a:prstGeom>
          <a:noFill/>
          <a:ln/>
        </p:spPr>
        <p:txBody>
          <a:bodyPr wrap="square" lIns="0" tIns="0" rIns="0" bIns="0" rtlCol="0" anchor="t"/>
          <a:lstStyle/>
          <a:p>
            <a:pPr marL="0" indent="0" algn="r">
              <a:lnSpc>
                <a:spcPts val="2800"/>
              </a:lnSpc>
              <a:buNone/>
            </a:pPr>
            <a:r>
              <a:rPr lang="en-US" sz="1750" dirty="0">
                <a:solidFill>
                  <a:srgbClr val="C9C2C0"/>
                </a:solidFill>
                <a:latin typeface="Gelasio" pitchFamily="34" charset="0"/>
                <a:ea typeface="Gelasio" pitchFamily="34" charset="-122"/>
                <a:cs typeface="Gelasio" pitchFamily="34" charset="-120"/>
              </a:rPr>
              <a:t>Définition des propriétés et méthodes de la classe User</a:t>
            </a:r>
            <a:endParaRPr lang="en-US" sz="1750" dirty="0"/>
          </a:p>
        </p:txBody>
      </p:sp>
      <p:pic>
        <p:nvPicPr>
          <p:cNvPr id="5" name="Image 0" descr="preencoded.png"/>
          <p:cNvPicPr>
            <a:picLocks noChangeAspect="1"/>
          </p:cNvPicPr>
          <p:nvPr/>
        </p:nvPicPr>
        <p:blipFill>
          <a:blip r:embed="rId3"/>
          <a:stretch>
            <a:fillRect/>
          </a:stretch>
        </p:blipFill>
        <p:spPr>
          <a:xfrm>
            <a:off x="5029676" y="1766411"/>
            <a:ext cx="4571048" cy="4571048"/>
          </a:xfrm>
          <a:prstGeom prst="rect">
            <a:avLst/>
          </a:prstGeom>
        </p:spPr>
      </p:pic>
      <p:pic>
        <p:nvPicPr>
          <p:cNvPr id="6" name="Image 1" descr="preencoded.png"/>
          <p:cNvPicPr>
            <a:picLocks noChangeAspect="1"/>
          </p:cNvPicPr>
          <p:nvPr/>
        </p:nvPicPr>
        <p:blipFill>
          <a:blip r:embed="rId4"/>
          <a:stretch>
            <a:fillRect/>
          </a:stretch>
        </p:blipFill>
        <p:spPr>
          <a:xfrm>
            <a:off x="6227326" y="2533174"/>
            <a:ext cx="335637" cy="419576"/>
          </a:xfrm>
          <a:prstGeom prst="rect">
            <a:avLst/>
          </a:prstGeom>
        </p:spPr>
      </p:pic>
      <p:sp>
        <p:nvSpPr>
          <p:cNvPr id="7" name="Text 3"/>
          <p:cNvSpPr/>
          <p:nvPr/>
        </p:nvSpPr>
        <p:spPr>
          <a:xfrm>
            <a:off x="9937194" y="2223730"/>
            <a:ext cx="3781782" cy="350401"/>
          </a:xfrm>
          <a:prstGeom prst="rect">
            <a:avLst/>
          </a:prstGeom>
          <a:noFill/>
          <a:ln/>
        </p:spPr>
        <p:txBody>
          <a:bodyPr wrap="none" lIns="0" tIns="0" rIns="0" bIns="0" rtlCol="0" anchor="t"/>
          <a:lstStyle/>
          <a:p>
            <a:pPr marL="0" indent="0" algn="l">
              <a:lnSpc>
                <a:spcPts val="2750"/>
              </a:lnSpc>
              <a:buNone/>
            </a:pPr>
            <a:r>
              <a:rPr lang="en-US" sz="2200" dirty="0">
                <a:solidFill>
                  <a:srgbClr val="C9C2C0"/>
                </a:solidFill>
                <a:latin typeface="Gelasio" pitchFamily="34" charset="0"/>
                <a:ea typeface="Gelasio" pitchFamily="34" charset="-122"/>
                <a:cs typeface="Gelasio" pitchFamily="34" charset="-120"/>
              </a:rPr>
              <a:t>Développement du UserModel</a:t>
            </a:r>
            <a:endParaRPr lang="en-US" sz="2200" dirty="0"/>
          </a:p>
        </p:txBody>
      </p:sp>
      <p:sp>
        <p:nvSpPr>
          <p:cNvPr id="8" name="Text 4"/>
          <p:cNvSpPr/>
          <p:nvPr/>
        </p:nvSpPr>
        <p:spPr>
          <a:xfrm>
            <a:off x="9937194" y="2708672"/>
            <a:ext cx="3908107" cy="717709"/>
          </a:xfrm>
          <a:prstGeom prst="rect">
            <a:avLst/>
          </a:prstGeom>
          <a:noFill/>
          <a:ln/>
        </p:spPr>
        <p:txBody>
          <a:bodyPr wrap="square" lIns="0" tIns="0" rIns="0" bIns="0" rtlCol="0" anchor="t"/>
          <a:lstStyle/>
          <a:p>
            <a:pPr marL="0" indent="0" algn="l">
              <a:lnSpc>
                <a:spcPts val="2800"/>
              </a:lnSpc>
              <a:buNone/>
            </a:pPr>
            <a:r>
              <a:rPr lang="en-US" sz="1750" dirty="0">
                <a:solidFill>
                  <a:srgbClr val="C9C2C0"/>
                </a:solidFill>
                <a:latin typeface="Gelasio" pitchFamily="34" charset="0"/>
                <a:ea typeface="Gelasio" pitchFamily="34" charset="-122"/>
                <a:cs typeface="Gelasio" pitchFamily="34" charset="-120"/>
              </a:rPr>
              <a:t>Fonctions pour l'inscription et la connexion</a:t>
            </a:r>
            <a:endParaRPr lang="en-US" sz="1750" dirty="0"/>
          </a:p>
        </p:txBody>
      </p:sp>
      <p:pic>
        <p:nvPicPr>
          <p:cNvPr id="9" name="Image 2" descr="preencoded.png"/>
          <p:cNvPicPr>
            <a:picLocks noChangeAspect="1"/>
          </p:cNvPicPr>
          <p:nvPr/>
        </p:nvPicPr>
        <p:blipFill>
          <a:blip r:embed="rId5"/>
          <a:stretch>
            <a:fillRect/>
          </a:stretch>
        </p:blipFill>
        <p:spPr>
          <a:xfrm>
            <a:off x="5029676" y="1766411"/>
            <a:ext cx="4571048" cy="4571048"/>
          </a:xfrm>
          <a:prstGeom prst="rect">
            <a:avLst/>
          </a:prstGeom>
        </p:spPr>
      </p:pic>
      <p:pic>
        <p:nvPicPr>
          <p:cNvPr id="10" name="Image 3" descr="preencoded.png"/>
          <p:cNvPicPr>
            <a:picLocks noChangeAspect="1"/>
          </p:cNvPicPr>
          <p:nvPr/>
        </p:nvPicPr>
        <p:blipFill>
          <a:blip r:embed="rId6"/>
          <a:stretch>
            <a:fillRect/>
          </a:stretch>
        </p:blipFill>
        <p:spPr>
          <a:xfrm>
            <a:off x="8456176" y="2922151"/>
            <a:ext cx="335637" cy="419576"/>
          </a:xfrm>
          <a:prstGeom prst="rect">
            <a:avLst/>
          </a:prstGeom>
        </p:spPr>
      </p:pic>
      <p:sp>
        <p:nvSpPr>
          <p:cNvPr id="11" name="Text 5"/>
          <p:cNvSpPr/>
          <p:nvPr/>
        </p:nvSpPr>
        <p:spPr>
          <a:xfrm>
            <a:off x="9937194" y="4856917"/>
            <a:ext cx="3512344" cy="350401"/>
          </a:xfrm>
          <a:prstGeom prst="rect">
            <a:avLst/>
          </a:prstGeom>
          <a:noFill/>
          <a:ln/>
        </p:spPr>
        <p:txBody>
          <a:bodyPr wrap="none" lIns="0" tIns="0" rIns="0" bIns="0" rtlCol="0" anchor="t"/>
          <a:lstStyle/>
          <a:p>
            <a:pPr marL="0" indent="0" algn="l">
              <a:lnSpc>
                <a:spcPts val="2750"/>
              </a:lnSpc>
              <a:buNone/>
            </a:pPr>
            <a:r>
              <a:rPr lang="en-US" sz="2200" dirty="0">
                <a:solidFill>
                  <a:srgbClr val="C9C2C0"/>
                </a:solidFill>
                <a:latin typeface="Gelasio" pitchFamily="34" charset="0"/>
                <a:ea typeface="Gelasio" pitchFamily="34" charset="-122"/>
                <a:cs typeface="Gelasio" pitchFamily="34" charset="-120"/>
              </a:rPr>
              <a:t>Vérification des permissions</a:t>
            </a:r>
            <a:endParaRPr lang="en-US" sz="2200" dirty="0"/>
          </a:p>
        </p:txBody>
      </p:sp>
      <p:sp>
        <p:nvSpPr>
          <p:cNvPr id="12" name="Text 6"/>
          <p:cNvSpPr/>
          <p:nvPr/>
        </p:nvSpPr>
        <p:spPr>
          <a:xfrm>
            <a:off x="9937194" y="5341858"/>
            <a:ext cx="3908107" cy="358854"/>
          </a:xfrm>
          <a:prstGeom prst="rect">
            <a:avLst/>
          </a:prstGeom>
          <a:noFill/>
          <a:ln/>
        </p:spPr>
        <p:txBody>
          <a:bodyPr wrap="none" lIns="0" tIns="0" rIns="0" bIns="0" rtlCol="0" anchor="t"/>
          <a:lstStyle/>
          <a:p>
            <a:pPr marL="0" indent="0" algn="l">
              <a:lnSpc>
                <a:spcPts val="2800"/>
              </a:lnSpc>
              <a:buNone/>
            </a:pPr>
            <a:r>
              <a:rPr lang="en-US" sz="1750" dirty="0">
                <a:solidFill>
                  <a:srgbClr val="C9C2C0"/>
                </a:solidFill>
                <a:latin typeface="Gelasio" pitchFamily="34" charset="0"/>
                <a:ea typeface="Gelasio" pitchFamily="34" charset="-122"/>
                <a:cs typeface="Gelasio" pitchFamily="34" charset="-120"/>
              </a:rPr>
              <a:t>Contrôle d'accès basé sur les rôles</a:t>
            </a:r>
            <a:endParaRPr lang="en-US" sz="1750" dirty="0"/>
          </a:p>
        </p:txBody>
      </p:sp>
      <p:pic>
        <p:nvPicPr>
          <p:cNvPr id="13" name="Image 4" descr="preencoded.png"/>
          <p:cNvPicPr>
            <a:picLocks noChangeAspect="1"/>
          </p:cNvPicPr>
          <p:nvPr/>
        </p:nvPicPr>
        <p:blipFill>
          <a:blip r:embed="rId7"/>
          <a:stretch>
            <a:fillRect/>
          </a:stretch>
        </p:blipFill>
        <p:spPr>
          <a:xfrm>
            <a:off x="5029676" y="1766411"/>
            <a:ext cx="4571048" cy="4571048"/>
          </a:xfrm>
          <a:prstGeom prst="rect">
            <a:avLst/>
          </a:prstGeom>
        </p:spPr>
      </p:pic>
      <p:pic>
        <p:nvPicPr>
          <p:cNvPr id="14" name="Image 5" descr="preencoded.png"/>
          <p:cNvPicPr>
            <a:picLocks noChangeAspect="1"/>
          </p:cNvPicPr>
          <p:nvPr/>
        </p:nvPicPr>
        <p:blipFill>
          <a:blip r:embed="rId8"/>
          <a:stretch>
            <a:fillRect/>
          </a:stretch>
        </p:blipFill>
        <p:spPr>
          <a:xfrm>
            <a:off x="8067199" y="5151001"/>
            <a:ext cx="335637" cy="419576"/>
          </a:xfrm>
          <a:prstGeom prst="rect">
            <a:avLst/>
          </a:prstGeom>
        </p:spPr>
      </p:pic>
      <p:sp>
        <p:nvSpPr>
          <p:cNvPr id="15" name="Text 7"/>
          <p:cNvSpPr/>
          <p:nvPr/>
        </p:nvSpPr>
        <p:spPr>
          <a:xfrm>
            <a:off x="1567815" y="4677489"/>
            <a:ext cx="3125391" cy="350401"/>
          </a:xfrm>
          <a:prstGeom prst="rect">
            <a:avLst/>
          </a:prstGeom>
          <a:noFill/>
          <a:ln/>
        </p:spPr>
        <p:txBody>
          <a:bodyPr wrap="none" lIns="0" tIns="0" rIns="0" bIns="0" rtlCol="0" anchor="t"/>
          <a:lstStyle/>
          <a:p>
            <a:pPr marL="0" indent="0" algn="r">
              <a:lnSpc>
                <a:spcPts val="2750"/>
              </a:lnSpc>
              <a:buNone/>
            </a:pPr>
            <a:r>
              <a:rPr lang="en-US" sz="2200" dirty="0">
                <a:solidFill>
                  <a:srgbClr val="C9C2C0"/>
                </a:solidFill>
                <a:latin typeface="Gelasio" pitchFamily="34" charset="0"/>
                <a:ea typeface="Gelasio" pitchFamily="34" charset="-122"/>
                <a:cs typeface="Gelasio" pitchFamily="34" charset="-120"/>
              </a:rPr>
              <a:t>Sécurisation des données</a:t>
            </a:r>
            <a:endParaRPr lang="en-US" sz="2200" dirty="0"/>
          </a:p>
        </p:txBody>
      </p:sp>
      <p:sp>
        <p:nvSpPr>
          <p:cNvPr id="16" name="Text 8"/>
          <p:cNvSpPr/>
          <p:nvPr/>
        </p:nvSpPr>
        <p:spPr>
          <a:xfrm>
            <a:off x="785098" y="5162431"/>
            <a:ext cx="3908107" cy="717709"/>
          </a:xfrm>
          <a:prstGeom prst="rect">
            <a:avLst/>
          </a:prstGeom>
          <a:noFill/>
          <a:ln/>
        </p:spPr>
        <p:txBody>
          <a:bodyPr wrap="square" lIns="0" tIns="0" rIns="0" bIns="0" rtlCol="0" anchor="t"/>
          <a:lstStyle/>
          <a:p>
            <a:pPr marL="0" indent="0" algn="r">
              <a:lnSpc>
                <a:spcPts val="2800"/>
              </a:lnSpc>
              <a:buNone/>
            </a:pPr>
            <a:r>
              <a:rPr lang="en-US" sz="1750" dirty="0">
                <a:solidFill>
                  <a:srgbClr val="C9C2C0"/>
                </a:solidFill>
                <a:latin typeface="Gelasio" pitchFamily="34" charset="0"/>
                <a:ea typeface="Gelasio" pitchFamily="34" charset="-122"/>
                <a:cs typeface="Gelasio" pitchFamily="34" charset="-120"/>
              </a:rPr>
              <a:t>Hachage des mots de passe et validation des entrées</a:t>
            </a:r>
            <a:endParaRPr lang="en-US" sz="1750" dirty="0"/>
          </a:p>
        </p:txBody>
      </p:sp>
      <p:pic>
        <p:nvPicPr>
          <p:cNvPr id="17" name="Image 6" descr="preencoded.png"/>
          <p:cNvPicPr>
            <a:picLocks noChangeAspect="1"/>
          </p:cNvPicPr>
          <p:nvPr/>
        </p:nvPicPr>
        <p:blipFill>
          <a:blip r:embed="rId9"/>
          <a:stretch>
            <a:fillRect/>
          </a:stretch>
        </p:blipFill>
        <p:spPr>
          <a:xfrm>
            <a:off x="5029676" y="1766411"/>
            <a:ext cx="4571048" cy="4571048"/>
          </a:xfrm>
          <a:prstGeom prst="rect">
            <a:avLst/>
          </a:prstGeom>
        </p:spPr>
      </p:pic>
      <p:pic>
        <p:nvPicPr>
          <p:cNvPr id="18" name="Image 7" descr="preencoded.png"/>
          <p:cNvPicPr>
            <a:picLocks noChangeAspect="1"/>
          </p:cNvPicPr>
          <p:nvPr/>
        </p:nvPicPr>
        <p:blipFill>
          <a:blip r:embed="rId10"/>
          <a:stretch>
            <a:fillRect/>
          </a:stretch>
        </p:blipFill>
        <p:spPr>
          <a:xfrm>
            <a:off x="5838349" y="4762024"/>
            <a:ext cx="335637" cy="419576"/>
          </a:xfrm>
          <a:prstGeom prst="rect">
            <a:avLst/>
          </a:prstGeom>
        </p:spPr>
      </p:pic>
      <p:sp>
        <p:nvSpPr>
          <p:cNvPr id="19" name="Text 9"/>
          <p:cNvSpPr/>
          <p:nvPr/>
        </p:nvSpPr>
        <p:spPr>
          <a:xfrm>
            <a:off x="785098" y="6589752"/>
            <a:ext cx="13060204" cy="1076563"/>
          </a:xfrm>
          <a:prstGeom prst="rect">
            <a:avLst/>
          </a:prstGeom>
          <a:noFill/>
          <a:ln/>
        </p:spPr>
        <p:txBody>
          <a:bodyPr wrap="square" lIns="0" tIns="0" rIns="0" bIns="0" rtlCol="0" anchor="t"/>
          <a:lstStyle/>
          <a:p>
            <a:pPr marL="0" indent="0" algn="l">
              <a:lnSpc>
                <a:spcPts val="2800"/>
              </a:lnSpc>
              <a:buNone/>
            </a:pPr>
            <a:r>
              <a:rPr lang="en-US" sz="1750" dirty="0">
                <a:solidFill>
                  <a:srgbClr val="C9C2C0"/>
                </a:solidFill>
                <a:latin typeface="Gelasio" pitchFamily="34" charset="0"/>
                <a:ea typeface="Gelasio" pitchFamily="34" charset="-122"/>
                <a:cs typeface="Gelasio" pitchFamily="34" charset="-120"/>
              </a:rPr>
              <a:t>Le système d'authentification comprend des vérifications de sécurité strictes pour les mots de passe, exigeant au moins 12 caractères, des chiffres, des majuscules, des minuscules et des caractères spéciaux. Les mots de passe sont hachés avant d'être stockés dans la base de données pour garantir leur confidentialité.</a:t>
            </a:r>
            <a:endParaRPr lang="en-US" sz="1750" dirty="0"/>
          </a:p>
        </p:txBody>
      </p:sp>
      <p:sp>
        <p:nvSpPr>
          <p:cNvPr id="20" name="Rectangle 19">
            <a:extLst>
              <a:ext uri="{FF2B5EF4-FFF2-40B4-BE49-F238E27FC236}">
                <a16:creationId xmlns:a16="http://schemas.microsoft.com/office/drawing/2014/main" id="{F7E9358C-6BF1-1AC5-C574-6682B7B519F3}"/>
              </a:ext>
            </a:extLst>
          </p:cNvPr>
          <p:cNvSpPr/>
          <p:nvPr/>
        </p:nvSpPr>
        <p:spPr>
          <a:xfrm>
            <a:off x="12545291" y="7384473"/>
            <a:ext cx="2085109" cy="845127"/>
          </a:xfrm>
          <a:prstGeom prst="rect">
            <a:avLst/>
          </a:prstGeom>
          <a:solidFill>
            <a:srgbClr val="4643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rgbClr val="46434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2018586"/>
          </a:xfrm>
          <a:prstGeom prst="rect">
            <a:avLst/>
          </a:prstGeom>
        </p:spPr>
      </p:pic>
      <p:sp>
        <p:nvSpPr>
          <p:cNvPr id="3" name="Text 0"/>
          <p:cNvSpPr/>
          <p:nvPr/>
        </p:nvSpPr>
        <p:spPr>
          <a:xfrm>
            <a:off x="565190" y="2463760"/>
            <a:ext cx="4037171" cy="504587"/>
          </a:xfrm>
          <a:prstGeom prst="rect">
            <a:avLst/>
          </a:prstGeom>
          <a:noFill/>
          <a:ln/>
        </p:spPr>
        <p:txBody>
          <a:bodyPr wrap="none" lIns="0" tIns="0" rIns="0" bIns="0" rtlCol="0" anchor="t"/>
          <a:lstStyle/>
          <a:p>
            <a:pPr marL="0" indent="0" algn="l">
              <a:lnSpc>
                <a:spcPts val="3950"/>
              </a:lnSpc>
              <a:buNone/>
            </a:pPr>
            <a:r>
              <a:rPr lang="en-US" sz="3150" dirty="0">
                <a:solidFill>
                  <a:srgbClr val="D8B6A4"/>
                </a:solidFill>
                <a:latin typeface="Gelasio" pitchFamily="34" charset="0"/>
                <a:ea typeface="Gelasio" pitchFamily="34" charset="-122"/>
                <a:cs typeface="Gelasio" pitchFamily="34" charset="-120"/>
              </a:rPr>
              <a:t>Gestion des Fichiers</a:t>
            </a:r>
            <a:endParaRPr lang="en-US" sz="3150" dirty="0"/>
          </a:p>
        </p:txBody>
      </p:sp>
      <p:pic>
        <p:nvPicPr>
          <p:cNvPr id="4" name="Image 1" descr="preencoded.png"/>
          <p:cNvPicPr>
            <a:picLocks noChangeAspect="1"/>
          </p:cNvPicPr>
          <p:nvPr/>
        </p:nvPicPr>
        <p:blipFill>
          <a:blip r:embed="rId4"/>
          <a:stretch>
            <a:fillRect/>
          </a:stretch>
        </p:blipFill>
        <p:spPr>
          <a:xfrm>
            <a:off x="565190" y="3210520"/>
            <a:ext cx="807363" cy="968931"/>
          </a:xfrm>
          <a:prstGeom prst="rect">
            <a:avLst/>
          </a:prstGeom>
        </p:spPr>
      </p:pic>
      <p:sp>
        <p:nvSpPr>
          <p:cNvPr id="5" name="Text 1"/>
          <p:cNvSpPr/>
          <p:nvPr/>
        </p:nvSpPr>
        <p:spPr>
          <a:xfrm>
            <a:off x="1614726" y="3371969"/>
            <a:ext cx="2511028" cy="252174"/>
          </a:xfrm>
          <a:prstGeom prst="rect">
            <a:avLst/>
          </a:prstGeom>
          <a:noFill/>
          <a:ln/>
        </p:spPr>
        <p:txBody>
          <a:bodyPr wrap="none" lIns="0" tIns="0" rIns="0" bIns="0" rtlCol="0" anchor="t"/>
          <a:lstStyle/>
          <a:p>
            <a:pPr marL="0" indent="0" algn="l">
              <a:lnSpc>
                <a:spcPts val="1950"/>
              </a:lnSpc>
              <a:buNone/>
            </a:pPr>
            <a:r>
              <a:rPr lang="en-US" sz="1550" dirty="0">
                <a:solidFill>
                  <a:srgbClr val="C9C2C0"/>
                </a:solidFill>
                <a:latin typeface="Gelasio" pitchFamily="34" charset="0"/>
                <a:ea typeface="Gelasio" pitchFamily="34" charset="-122"/>
                <a:cs typeface="Gelasio" pitchFamily="34" charset="-120"/>
              </a:rPr>
              <a:t>Création de la classe Upload</a:t>
            </a:r>
            <a:endParaRPr lang="en-US" sz="1550" dirty="0"/>
          </a:p>
        </p:txBody>
      </p:sp>
      <p:sp>
        <p:nvSpPr>
          <p:cNvPr id="6" name="Text 2"/>
          <p:cNvSpPr/>
          <p:nvPr/>
        </p:nvSpPr>
        <p:spPr>
          <a:xfrm>
            <a:off x="1614726" y="3720941"/>
            <a:ext cx="12450485" cy="258247"/>
          </a:xfrm>
          <a:prstGeom prst="rect">
            <a:avLst/>
          </a:prstGeom>
          <a:noFill/>
          <a:ln/>
        </p:spPr>
        <p:txBody>
          <a:bodyPr wrap="none" lIns="0" tIns="0" rIns="0" bIns="0" rtlCol="0" anchor="t"/>
          <a:lstStyle/>
          <a:p>
            <a:pPr marL="0" indent="0" algn="l">
              <a:lnSpc>
                <a:spcPts val="2000"/>
              </a:lnSpc>
              <a:buNone/>
            </a:pPr>
            <a:r>
              <a:rPr lang="en-US" sz="1250" dirty="0">
                <a:solidFill>
                  <a:srgbClr val="C9C2C0"/>
                </a:solidFill>
                <a:latin typeface="Gelasio" pitchFamily="34" charset="0"/>
                <a:ea typeface="Gelasio" pitchFamily="34" charset="-122"/>
                <a:cs typeface="Gelasio" pitchFamily="34" charset="-120"/>
              </a:rPr>
              <a:t>Définition des extensions autorisées, du chemin de destination et de la taille maximale</a:t>
            </a:r>
            <a:endParaRPr lang="en-US" sz="1250" dirty="0"/>
          </a:p>
        </p:txBody>
      </p:sp>
      <p:pic>
        <p:nvPicPr>
          <p:cNvPr id="7" name="Image 2" descr="preencoded.png"/>
          <p:cNvPicPr>
            <a:picLocks noChangeAspect="1"/>
          </p:cNvPicPr>
          <p:nvPr/>
        </p:nvPicPr>
        <p:blipFill>
          <a:blip r:embed="rId5"/>
          <a:stretch>
            <a:fillRect/>
          </a:stretch>
        </p:blipFill>
        <p:spPr>
          <a:xfrm>
            <a:off x="565190" y="4179451"/>
            <a:ext cx="807363" cy="968931"/>
          </a:xfrm>
          <a:prstGeom prst="rect">
            <a:avLst/>
          </a:prstGeom>
        </p:spPr>
      </p:pic>
      <p:sp>
        <p:nvSpPr>
          <p:cNvPr id="8" name="Text 3"/>
          <p:cNvSpPr/>
          <p:nvPr/>
        </p:nvSpPr>
        <p:spPr>
          <a:xfrm>
            <a:off x="1614726" y="4340900"/>
            <a:ext cx="2018586" cy="252174"/>
          </a:xfrm>
          <a:prstGeom prst="rect">
            <a:avLst/>
          </a:prstGeom>
          <a:noFill/>
          <a:ln/>
        </p:spPr>
        <p:txBody>
          <a:bodyPr wrap="none" lIns="0" tIns="0" rIns="0" bIns="0" rtlCol="0" anchor="t"/>
          <a:lstStyle/>
          <a:p>
            <a:pPr marL="0" indent="0" algn="l">
              <a:lnSpc>
                <a:spcPts val="1950"/>
              </a:lnSpc>
              <a:buNone/>
            </a:pPr>
            <a:r>
              <a:rPr lang="en-US" sz="1550" dirty="0">
                <a:solidFill>
                  <a:srgbClr val="C9C2C0"/>
                </a:solidFill>
                <a:latin typeface="Gelasio" pitchFamily="34" charset="0"/>
                <a:ea typeface="Gelasio" pitchFamily="34" charset="-122"/>
                <a:cs typeface="Gelasio" pitchFamily="34" charset="-120"/>
              </a:rPr>
              <a:t>Validation du fichier</a:t>
            </a:r>
            <a:endParaRPr lang="en-US" sz="1550" dirty="0"/>
          </a:p>
        </p:txBody>
      </p:sp>
      <p:sp>
        <p:nvSpPr>
          <p:cNvPr id="9" name="Text 4"/>
          <p:cNvSpPr/>
          <p:nvPr/>
        </p:nvSpPr>
        <p:spPr>
          <a:xfrm>
            <a:off x="1614726" y="4689872"/>
            <a:ext cx="12450485" cy="258247"/>
          </a:xfrm>
          <a:prstGeom prst="rect">
            <a:avLst/>
          </a:prstGeom>
          <a:noFill/>
          <a:ln/>
        </p:spPr>
        <p:txBody>
          <a:bodyPr wrap="none" lIns="0" tIns="0" rIns="0" bIns="0" rtlCol="0" anchor="t"/>
          <a:lstStyle/>
          <a:p>
            <a:pPr marL="0" indent="0" algn="l">
              <a:lnSpc>
                <a:spcPts val="2000"/>
              </a:lnSpc>
              <a:buNone/>
            </a:pPr>
            <a:r>
              <a:rPr lang="en-US" sz="1250" dirty="0">
                <a:solidFill>
                  <a:srgbClr val="C9C2C0"/>
                </a:solidFill>
                <a:latin typeface="Gelasio" pitchFamily="34" charset="0"/>
                <a:ea typeface="Gelasio" pitchFamily="34" charset="-122"/>
                <a:cs typeface="Gelasio" pitchFamily="34" charset="-120"/>
              </a:rPr>
              <a:t>Vérification de l'extension et de la taille du fichier</a:t>
            </a:r>
            <a:endParaRPr lang="en-US" sz="1250" dirty="0"/>
          </a:p>
        </p:txBody>
      </p:sp>
      <p:pic>
        <p:nvPicPr>
          <p:cNvPr id="10" name="Image 3" descr="preencoded.png"/>
          <p:cNvPicPr>
            <a:picLocks noChangeAspect="1"/>
          </p:cNvPicPr>
          <p:nvPr/>
        </p:nvPicPr>
        <p:blipFill>
          <a:blip r:embed="rId6"/>
          <a:stretch>
            <a:fillRect/>
          </a:stretch>
        </p:blipFill>
        <p:spPr>
          <a:xfrm>
            <a:off x="565190" y="5148382"/>
            <a:ext cx="807363" cy="968931"/>
          </a:xfrm>
          <a:prstGeom prst="rect">
            <a:avLst/>
          </a:prstGeom>
        </p:spPr>
      </p:pic>
      <p:sp>
        <p:nvSpPr>
          <p:cNvPr id="11" name="Text 5"/>
          <p:cNvSpPr/>
          <p:nvPr/>
        </p:nvSpPr>
        <p:spPr>
          <a:xfrm>
            <a:off x="1614726" y="5309830"/>
            <a:ext cx="2569369" cy="252174"/>
          </a:xfrm>
          <a:prstGeom prst="rect">
            <a:avLst/>
          </a:prstGeom>
          <a:noFill/>
          <a:ln/>
        </p:spPr>
        <p:txBody>
          <a:bodyPr wrap="none" lIns="0" tIns="0" rIns="0" bIns="0" rtlCol="0" anchor="t"/>
          <a:lstStyle/>
          <a:p>
            <a:pPr marL="0" indent="0" algn="l">
              <a:lnSpc>
                <a:spcPts val="1950"/>
              </a:lnSpc>
              <a:buNone/>
            </a:pPr>
            <a:r>
              <a:rPr lang="en-US" sz="1550" dirty="0">
                <a:solidFill>
                  <a:srgbClr val="C9C2C0"/>
                </a:solidFill>
                <a:latin typeface="Gelasio" pitchFamily="34" charset="0"/>
                <a:ea typeface="Gelasio" pitchFamily="34" charset="-122"/>
                <a:cs typeface="Gelasio" pitchFamily="34" charset="-120"/>
              </a:rPr>
              <a:t>Génération d'un nom unique</a:t>
            </a:r>
            <a:endParaRPr lang="en-US" sz="1550" dirty="0"/>
          </a:p>
        </p:txBody>
      </p:sp>
      <p:sp>
        <p:nvSpPr>
          <p:cNvPr id="12" name="Text 6"/>
          <p:cNvSpPr/>
          <p:nvPr/>
        </p:nvSpPr>
        <p:spPr>
          <a:xfrm>
            <a:off x="1614726" y="5658803"/>
            <a:ext cx="12450485" cy="258247"/>
          </a:xfrm>
          <a:prstGeom prst="rect">
            <a:avLst/>
          </a:prstGeom>
          <a:noFill/>
          <a:ln/>
        </p:spPr>
        <p:txBody>
          <a:bodyPr wrap="none" lIns="0" tIns="0" rIns="0" bIns="0" rtlCol="0" anchor="t"/>
          <a:lstStyle/>
          <a:p>
            <a:pPr marL="0" indent="0" algn="l">
              <a:lnSpc>
                <a:spcPts val="2000"/>
              </a:lnSpc>
              <a:buNone/>
            </a:pPr>
            <a:r>
              <a:rPr lang="en-US" sz="1250" dirty="0">
                <a:solidFill>
                  <a:srgbClr val="C9C2C0"/>
                </a:solidFill>
                <a:latin typeface="Gelasio" pitchFamily="34" charset="0"/>
                <a:ea typeface="Gelasio" pitchFamily="34" charset="-122"/>
                <a:cs typeface="Gelasio" pitchFamily="34" charset="-120"/>
              </a:rPr>
              <a:t>Utilisation de uniqid() pour éviter les conflits de noms</a:t>
            </a:r>
            <a:endParaRPr lang="en-US" sz="1250" dirty="0"/>
          </a:p>
        </p:txBody>
      </p:sp>
      <p:pic>
        <p:nvPicPr>
          <p:cNvPr id="13" name="Image 4" descr="preencoded.png"/>
          <p:cNvPicPr>
            <a:picLocks noChangeAspect="1"/>
          </p:cNvPicPr>
          <p:nvPr/>
        </p:nvPicPr>
        <p:blipFill>
          <a:blip r:embed="rId7"/>
          <a:stretch>
            <a:fillRect/>
          </a:stretch>
        </p:blipFill>
        <p:spPr>
          <a:xfrm>
            <a:off x="565190" y="6117312"/>
            <a:ext cx="807363" cy="968931"/>
          </a:xfrm>
          <a:prstGeom prst="rect">
            <a:avLst/>
          </a:prstGeom>
        </p:spPr>
      </p:pic>
      <p:sp>
        <p:nvSpPr>
          <p:cNvPr id="14" name="Text 7"/>
          <p:cNvSpPr/>
          <p:nvPr/>
        </p:nvSpPr>
        <p:spPr>
          <a:xfrm>
            <a:off x="1614726" y="6278761"/>
            <a:ext cx="2297192" cy="252174"/>
          </a:xfrm>
          <a:prstGeom prst="rect">
            <a:avLst/>
          </a:prstGeom>
          <a:noFill/>
          <a:ln/>
        </p:spPr>
        <p:txBody>
          <a:bodyPr wrap="none" lIns="0" tIns="0" rIns="0" bIns="0" rtlCol="0" anchor="t"/>
          <a:lstStyle/>
          <a:p>
            <a:pPr marL="0" indent="0" algn="l">
              <a:lnSpc>
                <a:spcPts val="1950"/>
              </a:lnSpc>
              <a:buNone/>
            </a:pPr>
            <a:r>
              <a:rPr lang="en-US" sz="1550" dirty="0">
                <a:solidFill>
                  <a:srgbClr val="C9C2C0"/>
                </a:solidFill>
                <a:latin typeface="Gelasio" pitchFamily="34" charset="0"/>
                <a:ea typeface="Gelasio" pitchFamily="34" charset="-122"/>
                <a:cs typeface="Gelasio" pitchFamily="34" charset="-120"/>
              </a:rPr>
              <a:t>Enregistrement du fichier</a:t>
            </a:r>
            <a:endParaRPr lang="en-US" sz="1550" dirty="0"/>
          </a:p>
        </p:txBody>
      </p:sp>
      <p:sp>
        <p:nvSpPr>
          <p:cNvPr id="15" name="Text 8"/>
          <p:cNvSpPr/>
          <p:nvPr/>
        </p:nvSpPr>
        <p:spPr>
          <a:xfrm>
            <a:off x="1614726" y="6627733"/>
            <a:ext cx="12450485" cy="258247"/>
          </a:xfrm>
          <a:prstGeom prst="rect">
            <a:avLst/>
          </a:prstGeom>
          <a:noFill/>
          <a:ln/>
        </p:spPr>
        <p:txBody>
          <a:bodyPr wrap="none" lIns="0" tIns="0" rIns="0" bIns="0" rtlCol="0" anchor="t"/>
          <a:lstStyle/>
          <a:p>
            <a:pPr marL="0" indent="0" algn="l">
              <a:lnSpc>
                <a:spcPts val="2000"/>
              </a:lnSpc>
              <a:buNone/>
            </a:pPr>
            <a:r>
              <a:rPr lang="en-US" sz="1250" dirty="0">
                <a:solidFill>
                  <a:srgbClr val="C9C2C0"/>
                </a:solidFill>
                <a:latin typeface="Gelasio" pitchFamily="34" charset="0"/>
                <a:ea typeface="Gelasio" pitchFamily="34" charset="-122"/>
                <a:cs typeface="Gelasio" pitchFamily="34" charset="-120"/>
              </a:rPr>
              <a:t>Déplacement du fichier vers le dossier de destination</a:t>
            </a:r>
            <a:endParaRPr lang="en-US" sz="1250" dirty="0"/>
          </a:p>
        </p:txBody>
      </p:sp>
      <p:sp>
        <p:nvSpPr>
          <p:cNvPr id="16" name="Text 9"/>
          <p:cNvSpPr/>
          <p:nvPr/>
        </p:nvSpPr>
        <p:spPr>
          <a:xfrm>
            <a:off x="565190" y="7267813"/>
            <a:ext cx="13500021" cy="516493"/>
          </a:xfrm>
          <a:prstGeom prst="rect">
            <a:avLst/>
          </a:prstGeom>
          <a:noFill/>
          <a:ln/>
        </p:spPr>
        <p:txBody>
          <a:bodyPr wrap="square" lIns="0" tIns="0" rIns="0" bIns="0" rtlCol="0" anchor="t"/>
          <a:lstStyle/>
          <a:p>
            <a:pPr marL="0" indent="0" algn="l">
              <a:lnSpc>
                <a:spcPts val="2000"/>
              </a:lnSpc>
              <a:buNone/>
            </a:pPr>
            <a:r>
              <a:rPr lang="en-US" sz="1250" dirty="0">
                <a:solidFill>
                  <a:srgbClr val="C9C2C0"/>
                </a:solidFill>
                <a:latin typeface="Gelasio" pitchFamily="34" charset="0"/>
                <a:ea typeface="Gelasio" pitchFamily="34" charset="-122"/>
                <a:cs typeface="Gelasio" pitchFamily="34" charset="-120"/>
              </a:rPr>
              <a:t>Le système de gestion des fichiers permet l'upload de différents formats (PNG, GIF, JPEG, JPG, ZIP, TXT, PDF) avec une limite de taille de 500 Ko. Chaque fichier reçoit un nom unique pour éviter les conflits et est associé à des métadonnées comme le nom et la date limite.</a:t>
            </a:r>
            <a:endParaRPr lang="en-US" sz="1250" dirty="0"/>
          </a:p>
        </p:txBody>
      </p:sp>
      <p:sp>
        <p:nvSpPr>
          <p:cNvPr id="17" name="Rectangle 16">
            <a:extLst>
              <a:ext uri="{FF2B5EF4-FFF2-40B4-BE49-F238E27FC236}">
                <a16:creationId xmlns:a16="http://schemas.microsoft.com/office/drawing/2014/main" id="{6ABA20F3-6D32-3EC1-15E5-11E53556663D}"/>
              </a:ext>
            </a:extLst>
          </p:cNvPr>
          <p:cNvSpPr/>
          <p:nvPr/>
        </p:nvSpPr>
        <p:spPr>
          <a:xfrm>
            <a:off x="12545291" y="7596663"/>
            <a:ext cx="2085109" cy="610206"/>
          </a:xfrm>
          <a:prstGeom prst="rect">
            <a:avLst/>
          </a:prstGeom>
          <a:solidFill>
            <a:srgbClr val="4643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rgbClr val="46434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p:nvPr/>
        </p:nvSpPr>
        <p:spPr>
          <a:xfrm>
            <a:off x="734616" y="802600"/>
            <a:ext cx="7800261" cy="656034"/>
          </a:xfrm>
          <a:prstGeom prst="rect">
            <a:avLst/>
          </a:prstGeom>
          <a:noFill/>
          <a:ln/>
        </p:spPr>
        <p:txBody>
          <a:bodyPr wrap="none" lIns="0" tIns="0" rIns="0" bIns="0" rtlCol="0" anchor="t"/>
          <a:lstStyle/>
          <a:p>
            <a:pPr marL="0" indent="0" algn="l">
              <a:lnSpc>
                <a:spcPts val="5150"/>
              </a:lnSpc>
              <a:buNone/>
            </a:pPr>
            <a:r>
              <a:rPr lang="en-US" sz="4100" dirty="0">
                <a:solidFill>
                  <a:srgbClr val="D8B6A4"/>
                </a:solidFill>
                <a:latin typeface="Gelasio" pitchFamily="34" charset="0"/>
                <a:ea typeface="Gelasio" pitchFamily="34" charset="-122"/>
                <a:cs typeface="Gelasio" pitchFamily="34" charset="-120"/>
              </a:rPr>
              <a:t>Interface Utilisateur et Templates</a:t>
            </a:r>
            <a:endParaRPr lang="en-US" sz="4100" dirty="0"/>
          </a:p>
        </p:txBody>
      </p:sp>
      <p:pic>
        <p:nvPicPr>
          <p:cNvPr id="3" name="Image 0" descr="preencoded.png"/>
          <p:cNvPicPr>
            <a:picLocks noChangeAspect="1"/>
          </p:cNvPicPr>
          <p:nvPr/>
        </p:nvPicPr>
        <p:blipFill>
          <a:blip r:embed="rId3"/>
          <a:stretch>
            <a:fillRect/>
          </a:stretch>
        </p:blipFill>
        <p:spPr>
          <a:xfrm>
            <a:off x="734616" y="1878449"/>
            <a:ext cx="4177189" cy="2581632"/>
          </a:xfrm>
          <a:prstGeom prst="rect">
            <a:avLst/>
          </a:prstGeom>
        </p:spPr>
      </p:pic>
      <p:sp>
        <p:nvSpPr>
          <p:cNvPr id="4" name="Text 1"/>
          <p:cNvSpPr/>
          <p:nvPr/>
        </p:nvSpPr>
        <p:spPr>
          <a:xfrm>
            <a:off x="734616" y="4722376"/>
            <a:ext cx="2623899" cy="328017"/>
          </a:xfrm>
          <a:prstGeom prst="rect">
            <a:avLst/>
          </a:prstGeom>
          <a:noFill/>
          <a:ln/>
        </p:spPr>
        <p:txBody>
          <a:bodyPr wrap="none" lIns="0" tIns="0" rIns="0" bIns="0" rtlCol="0" anchor="t"/>
          <a:lstStyle/>
          <a:p>
            <a:pPr marL="0" indent="0" algn="l">
              <a:lnSpc>
                <a:spcPts val="2550"/>
              </a:lnSpc>
              <a:buNone/>
            </a:pPr>
            <a:r>
              <a:rPr lang="en-US" sz="2050" dirty="0">
                <a:solidFill>
                  <a:srgbClr val="C9C2C0"/>
                </a:solidFill>
                <a:latin typeface="Gelasio" pitchFamily="34" charset="0"/>
                <a:ea typeface="Gelasio" pitchFamily="34" charset="-122"/>
                <a:cs typeface="Gelasio" pitchFamily="34" charset="-120"/>
              </a:rPr>
              <a:t>Page de connexion</a:t>
            </a:r>
            <a:endParaRPr lang="en-US" sz="2050" dirty="0"/>
          </a:p>
        </p:txBody>
      </p:sp>
      <p:sp>
        <p:nvSpPr>
          <p:cNvPr id="5" name="Text 2"/>
          <p:cNvSpPr/>
          <p:nvPr/>
        </p:nvSpPr>
        <p:spPr>
          <a:xfrm>
            <a:off x="734616" y="5176242"/>
            <a:ext cx="4177189" cy="1343025"/>
          </a:xfrm>
          <a:prstGeom prst="rect">
            <a:avLst/>
          </a:prstGeom>
          <a:noFill/>
          <a:ln/>
        </p:spPr>
        <p:txBody>
          <a:bodyPr wrap="square" lIns="0" tIns="0" rIns="0" bIns="0" rtlCol="0" anchor="t"/>
          <a:lstStyle/>
          <a:p>
            <a:pPr marL="0" indent="0" algn="l">
              <a:lnSpc>
                <a:spcPts val="2600"/>
              </a:lnSpc>
              <a:buNone/>
            </a:pPr>
            <a:r>
              <a:rPr lang="en-US" sz="1650" dirty="0">
                <a:solidFill>
                  <a:srgbClr val="C9C2C0"/>
                </a:solidFill>
                <a:latin typeface="Gelasio" pitchFamily="34" charset="0"/>
                <a:ea typeface="Gelasio" pitchFamily="34" charset="-122"/>
                <a:cs typeface="Gelasio" pitchFamily="34" charset="-120"/>
              </a:rPr>
              <a:t>Formulaire simple permettant aux utilisateurs de se connecter avec leur email et mot de passe, utilisant Bootstrap pour une mise en page responsive.</a:t>
            </a:r>
            <a:endParaRPr lang="en-US" sz="1650" dirty="0"/>
          </a:p>
        </p:txBody>
      </p:sp>
      <p:pic>
        <p:nvPicPr>
          <p:cNvPr id="6" name="Image 1" descr="preencoded.png"/>
          <p:cNvPicPr>
            <a:picLocks noChangeAspect="1"/>
          </p:cNvPicPr>
          <p:nvPr/>
        </p:nvPicPr>
        <p:blipFill>
          <a:blip r:embed="rId4"/>
          <a:stretch>
            <a:fillRect/>
          </a:stretch>
        </p:blipFill>
        <p:spPr>
          <a:xfrm>
            <a:off x="5226606" y="1878449"/>
            <a:ext cx="4177189" cy="2581632"/>
          </a:xfrm>
          <a:prstGeom prst="rect">
            <a:avLst/>
          </a:prstGeom>
        </p:spPr>
      </p:pic>
      <p:sp>
        <p:nvSpPr>
          <p:cNvPr id="7" name="Text 3"/>
          <p:cNvSpPr/>
          <p:nvPr/>
        </p:nvSpPr>
        <p:spPr>
          <a:xfrm>
            <a:off x="5226606" y="4722376"/>
            <a:ext cx="2623899" cy="328017"/>
          </a:xfrm>
          <a:prstGeom prst="rect">
            <a:avLst/>
          </a:prstGeom>
          <a:noFill/>
          <a:ln/>
        </p:spPr>
        <p:txBody>
          <a:bodyPr wrap="none" lIns="0" tIns="0" rIns="0" bIns="0" rtlCol="0" anchor="t"/>
          <a:lstStyle/>
          <a:p>
            <a:pPr marL="0" indent="0" algn="l">
              <a:lnSpc>
                <a:spcPts val="2550"/>
              </a:lnSpc>
              <a:buNone/>
            </a:pPr>
            <a:r>
              <a:rPr lang="en-US" sz="2050" dirty="0">
                <a:solidFill>
                  <a:srgbClr val="C9C2C0"/>
                </a:solidFill>
                <a:latin typeface="Gelasio" pitchFamily="34" charset="0"/>
                <a:ea typeface="Gelasio" pitchFamily="34" charset="-122"/>
                <a:cs typeface="Gelasio" pitchFamily="34" charset="-120"/>
              </a:rPr>
              <a:t>Page d'inscription</a:t>
            </a:r>
            <a:endParaRPr lang="en-US" sz="2050" dirty="0"/>
          </a:p>
        </p:txBody>
      </p:sp>
      <p:sp>
        <p:nvSpPr>
          <p:cNvPr id="8" name="Text 4"/>
          <p:cNvSpPr/>
          <p:nvPr/>
        </p:nvSpPr>
        <p:spPr>
          <a:xfrm>
            <a:off x="5226606" y="5176242"/>
            <a:ext cx="4177189" cy="1343025"/>
          </a:xfrm>
          <a:prstGeom prst="rect">
            <a:avLst/>
          </a:prstGeom>
          <a:noFill/>
          <a:ln/>
        </p:spPr>
        <p:txBody>
          <a:bodyPr wrap="square" lIns="0" tIns="0" rIns="0" bIns="0" rtlCol="0" anchor="t"/>
          <a:lstStyle/>
          <a:p>
            <a:pPr marL="0" indent="0" algn="l">
              <a:lnSpc>
                <a:spcPts val="2600"/>
              </a:lnSpc>
              <a:buNone/>
            </a:pPr>
            <a:r>
              <a:rPr lang="en-US" sz="1650" dirty="0">
                <a:solidFill>
                  <a:srgbClr val="C9C2C0"/>
                </a:solidFill>
                <a:latin typeface="Gelasio" pitchFamily="34" charset="0"/>
                <a:ea typeface="Gelasio" pitchFamily="34" charset="-122"/>
                <a:cs typeface="Gelasio" pitchFamily="34" charset="-120"/>
              </a:rPr>
              <a:t>Formulaire complet permettant aux nouveaux utilisateurs de créer un compte en fournissant leurs informations personnelles et en créant un mot de passe sécurisé.</a:t>
            </a:r>
            <a:endParaRPr lang="en-US" sz="1650" dirty="0"/>
          </a:p>
        </p:txBody>
      </p:sp>
      <p:pic>
        <p:nvPicPr>
          <p:cNvPr id="9" name="Image 2" descr="preencoded.png"/>
          <p:cNvPicPr>
            <a:picLocks noChangeAspect="1"/>
          </p:cNvPicPr>
          <p:nvPr/>
        </p:nvPicPr>
        <p:blipFill>
          <a:blip r:embed="rId5"/>
          <a:stretch>
            <a:fillRect/>
          </a:stretch>
        </p:blipFill>
        <p:spPr>
          <a:xfrm>
            <a:off x="9718596" y="1878449"/>
            <a:ext cx="4177189" cy="2581632"/>
          </a:xfrm>
          <a:prstGeom prst="rect">
            <a:avLst/>
          </a:prstGeom>
        </p:spPr>
      </p:pic>
      <p:sp>
        <p:nvSpPr>
          <p:cNvPr id="10" name="Text 5"/>
          <p:cNvSpPr/>
          <p:nvPr/>
        </p:nvSpPr>
        <p:spPr>
          <a:xfrm>
            <a:off x="9718596" y="4722376"/>
            <a:ext cx="2623899" cy="328017"/>
          </a:xfrm>
          <a:prstGeom prst="rect">
            <a:avLst/>
          </a:prstGeom>
          <a:noFill/>
          <a:ln/>
        </p:spPr>
        <p:txBody>
          <a:bodyPr wrap="none" lIns="0" tIns="0" rIns="0" bIns="0" rtlCol="0" anchor="t"/>
          <a:lstStyle/>
          <a:p>
            <a:pPr marL="0" indent="0" algn="l">
              <a:lnSpc>
                <a:spcPts val="2550"/>
              </a:lnSpc>
              <a:buNone/>
            </a:pPr>
            <a:r>
              <a:rPr lang="en-US" sz="2050" dirty="0">
                <a:solidFill>
                  <a:srgbClr val="C9C2C0"/>
                </a:solidFill>
                <a:latin typeface="Gelasio" pitchFamily="34" charset="0"/>
                <a:ea typeface="Gelasio" pitchFamily="34" charset="-122"/>
                <a:cs typeface="Gelasio" pitchFamily="34" charset="-120"/>
              </a:rPr>
              <a:t>Upload de fichiers</a:t>
            </a:r>
            <a:endParaRPr lang="en-US" sz="2050" dirty="0"/>
          </a:p>
        </p:txBody>
      </p:sp>
      <p:sp>
        <p:nvSpPr>
          <p:cNvPr id="11" name="Text 6"/>
          <p:cNvSpPr/>
          <p:nvPr/>
        </p:nvSpPr>
        <p:spPr>
          <a:xfrm>
            <a:off x="9718596" y="5176242"/>
            <a:ext cx="4177189" cy="1343025"/>
          </a:xfrm>
          <a:prstGeom prst="rect">
            <a:avLst/>
          </a:prstGeom>
          <a:noFill/>
          <a:ln/>
        </p:spPr>
        <p:txBody>
          <a:bodyPr wrap="square" lIns="0" tIns="0" rIns="0" bIns="0" rtlCol="0" anchor="t"/>
          <a:lstStyle/>
          <a:p>
            <a:pPr marL="0" indent="0" algn="l">
              <a:lnSpc>
                <a:spcPts val="2600"/>
              </a:lnSpc>
              <a:buNone/>
            </a:pPr>
            <a:r>
              <a:rPr lang="en-US" sz="1650" dirty="0">
                <a:solidFill>
                  <a:srgbClr val="C9C2C0"/>
                </a:solidFill>
                <a:latin typeface="Gelasio" pitchFamily="34" charset="0"/>
                <a:ea typeface="Gelasio" pitchFamily="34" charset="-122"/>
                <a:cs typeface="Gelasio" pitchFamily="34" charset="-120"/>
              </a:rPr>
              <a:t>Interface permettant de sélectionner un fichier depuis son appareil et de l'envoyer dans le dossier choisi, avec validation du format et de la taille.</a:t>
            </a:r>
            <a:endParaRPr lang="en-US" sz="1650" dirty="0"/>
          </a:p>
        </p:txBody>
      </p:sp>
      <p:sp>
        <p:nvSpPr>
          <p:cNvPr id="12" name="Text 7"/>
          <p:cNvSpPr/>
          <p:nvPr/>
        </p:nvSpPr>
        <p:spPr>
          <a:xfrm>
            <a:off x="734616" y="6755368"/>
            <a:ext cx="13161169" cy="671512"/>
          </a:xfrm>
          <a:prstGeom prst="rect">
            <a:avLst/>
          </a:prstGeom>
          <a:noFill/>
          <a:ln/>
        </p:spPr>
        <p:txBody>
          <a:bodyPr wrap="square" lIns="0" tIns="0" rIns="0" bIns="0" rtlCol="0" anchor="t"/>
          <a:lstStyle/>
          <a:p>
            <a:pPr marL="0" indent="0" algn="l">
              <a:lnSpc>
                <a:spcPts val="2600"/>
              </a:lnSpc>
              <a:buNone/>
            </a:pPr>
            <a:r>
              <a:rPr lang="en-US" sz="1650" dirty="0">
                <a:solidFill>
                  <a:srgbClr val="C9C2C0"/>
                </a:solidFill>
                <a:latin typeface="Gelasio" pitchFamily="34" charset="0"/>
                <a:ea typeface="Gelasio" pitchFamily="34" charset="-122"/>
                <a:cs typeface="Gelasio" pitchFamily="34" charset="-120"/>
              </a:rPr>
              <a:t>Les templates Twig sont utilisés pour générer les différentes pages du site, avec un fichier base.html.twig servant de structure commune. La navbar s'adapte dynamiquement selon le rôle de l'utilisateur connecté, affichant uniquement les options pertinentes.</a:t>
            </a:r>
            <a:endParaRPr lang="en-US" sz="1650" dirty="0"/>
          </a:p>
        </p:txBody>
      </p:sp>
      <p:sp>
        <p:nvSpPr>
          <p:cNvPr id="13" name="Rectangle 12">
            <a:extLst>
              <a:ext uri="{FF2B5EF4-FFF2-40B4-BE49-F238E27FC236}">
                <a16:creationId xmlns:a16="http://schemas.microsoft.com/office/drawing/2014/main" id="{3A2855DD-363B-5546-5D02-650D8C80A85E}"/>
              </a:ext>
            </a:extLst>
          </p:cNvPr>
          <p:cNvSpPr/>
          <p:nvPr/>
        </p:nvSpPr>
        <p:spPr>
          <a:xfrm>
            <a:off x="12545291" y="7384473"/>
            <a:ext cx="2085109" cy="845127"/>
          </a:xfrm>
          <a:prstGeom prst="rect">
            <a:avLst/>
          </a:prstGeom>
          <a:solidFill>
            <a:srgbClr val="46434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rgbClr val="464342"/>
              </a:solidFil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775</Words>
  <Application>Microsoft Office PowerPoint</Application>
  <PresentationFormat>Custom</PresentationFormat>
  <Paragraphs>80</Paragraphs>
  <Slides>8</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Gelasio</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RODRIGUES Noa</cp:lastModifiedBy>
  <cp:revision>2</cp:revision>
  <dcterms:created xsi:type="dcterms:W3CDTF">2025-03-23T22:56:18Z</dcterms:created>
  <dcterms:modified xsi:type="dcterms:W3CDTF">2025-03-23T22:58:26Z</dcterms:modified>
</cp:coreProperties>
</file>